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0" r:id="rId7"/>
    <p:sldId id="264" r:id="rId8"/>
    <p:sldId id="261" r:id="rId9"/>
    <p:sldId id="265"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4660"/>
  </p:normalViewPr>
  <p:slideViewPr>
    <p:cSldViewPr>
      <p:cViewPr varScale="1">
        <p:scale>
          <a:sx n="104" d="100"/>
          <a:sy n="104" d="100"/>
        </p:scale>
        <p:origin x="-18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780139-B451-487B-AF0A-BB1574A6B10F}"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3392741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780139-B451-487B-AF0A-BB1574A6B10F}"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4106995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780139-B451-487B-AF0A-BB1574A6B10F}"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845930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780139-B451-487B-AF0A-BB1574A6B10F}"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1837846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780139-B451-487B-AF0A-BB1574A6B10F}"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3188054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780139-B451-487B-AF0A-BB1574A6B10F}"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1310880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780139-B451-487B-AF0A-BB1574A6B10F}" type="datetimeFigureOut">
              <a:rPr lang="en-US" smtClean="0"/>
              <a:t>6/15/2011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2823710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780139-B451-487B-AF0A-BB1574A6B10F}" type="datetimeFigureOut">
              <a:rPr lang="en-US" smtClean="0"/>
              <a:t>6/15/2011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4174474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780139-B451-487B-AF0A-BB1574A6B10F}" type="datetimeFigureOut">
              <a:rPr lang="en-US" smtClean="0"/>
              <a:t>6/15/2011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2098869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780139-B451-487B-AF0A-BB1574A6B10F}"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533369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780139-B451-487B-AF0A-BB1574A6B10F}"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DD4CA6-2B53-4C9A-A5A0-27438B4147A9}" type="slidenum">
              <a:rPr lang="en-US" smtClean="0"/>
              <a:t>‹#›</a:t>
            </a:fld>
            <a:endParaRPr lang="en-US"/>
          </a:p>
        </p:txBody>
      </p:sp>
    </p:spTree>
    <p:extLst>
      <p:ext uri="{BB962C8B-B14F-4D97-AF65-F5344CB8AC3E}">
        <p14:creationId xmlns:p14="http://schemas.microsoft.com/office/powerpoint/2010/main" val="720869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80139-B451-487B-AF0A-BB1574A6B10F}" type="datetimeFigureOut">
              <a:rPr lang="en-US" smtClean="0"/>
              <a:t>6/15/2011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DD4CA6-2B53-4C9A-A5A0-27438B4147A9}" type="slidenum">
              <a:rPr lang="en-US" smtClean="0"/>
              <a:t>‹#›</a:t>
            </a:fld>
            <a:endParaRPr lang="en-US"/>
          </a:p>
        </p:txBody>
      </p:sp>
    </p:spTree>
    <p:extLst>
      <p:ext uri="{BB962C8B-B14F-4D97-AF65-F5344CB8AC3E}">
        <p14:creationId xmlns:p14="http://schemas.microsoft.com/office/powerpoint/2010/main" val="2098568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7.jpg"/><Relationship Id="rId7" Type="http://schemas.openxmlformats.org/officeDocument/2006/relationships/image" Target="../media/image21.jpg"/><Relationship Id="rId2" Type="http://schemas.openxmlformats.org/officeDocument/2006/relationships/image" Target="../media/image16.jpg"/><Relationship Id="rId1" Type="http://schemas.openxmlformats.org/officeDocument/2006/relationships/slideLayout" Target="../slideLayouts/slideLayout2.xml"/><Relationship Id="rId6" Type="http://schemas.openxmlformats.org/officeDocument/2006/relationships/image" Target="../media/image20.jpg"/><Relationship Id="rId11" Type="http://schemas.openxmlformats.org/officeDocument/2006/relationships/image" Target="../media/image24.jpg"/><Relationship Id="rId5" Type="http://schemas.openxmlformats.org/officeDocument/2006/relationships/image" Target="../media/image19.jpg"/><Relationship Id="rId10" Type="http://schemas.openxmlformats.org/officeDocument/2006/relationships/image" Target="../media/image1.jpg"/><Relationship Id="rId4" Type="http://schemas.openxmlformats.org/officeDocument/2006/relationships/image" Target="../media/image18.jpg"/><Relationship Id="rId9" Type="http://schemas.openxmlformats.org/officeDocument/2006/relationships/image" Target="../media/image2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gif"/><Relationship Id="rId7" Type="http://schemas.openxmlformats.org/officeDocument/2006/relationships/image" Target="../media/image10.gif"/><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gif"/><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Layout" Target="../slideLayouts/slideLayout2.xml"/><Relationship Id="rId1" Type="http://schemas.openxmlformats.org/officeDocument/2006/relationships/video" Target="http://www.youtube.com/v/9dYArYvvzzM?version=3&amp;hl=en_US" TargetMode="Externa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Layout" Target="../slideLayouts/slideLayout2.xml"/><Relationship Id="rId1" Type="http://schemas.openxmlformats.org/officeDocument/2006/relationships/video" Target="http://www.youtube.com/v/1W50isqcfY8?version=3&amp;hl=en_US" TargetMode="Externa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Layout" Target="../slideLayouts/slideLayout2.xml"/><Relationship Id="rId1" Type="http://schemas.openxmlformats.org/officeDocument/2006/relationships/video" Target="http://www.youtube.com/v/9hDa2e_TusM?version=3&amp;hl=en_US" TargetMode="Externa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1752600" y="4191000"/>
            <a:ext cx="5181600"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smtClean="0">
                <a:solidFill>
                  <a:srgbClr val="003399"/>
                </a:solidFill>
                <a:latin typeface="Ligurino" pitchFamily="2" charset="0"/>
                <a:cs typeface="Kartika" pitchFamily="18" charset="0"/>
              </a:rPr>
              <a:t>Sit down, grab some popcorn, because this slide show is going to be one heck of a ride.</a:t>
            </a:r>
            <a:endParaRPr lang="en-US" sz="1600" dirty="0">
              <a:solidFill>
                <a:srgbClr val="003399"/>
              </a:solidFill>
              <a:latin typeface="Ligurino" pitchFamily="2" charset="0"/>
              <a:cs typeface="Kartika" pitchFamily="18" charset="0"/>
            </a:endParaRPr>
          </a:p>
        </p:txBody>
      </p:sp>
      <p:sp>
        <p:nvSpPr>
          <p:cNvPr id="7" name="TextBox 2"/>
          <p:cNvSpPr txBox="1"/>
          <p:nvPr/>
        </p:nvSpPr>
        <p:spPr>
          <a:xfrm>
            <a:off x="6400800" y="6251585"/>
            <a:ext cx="2743200" cy="60016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100" dirty="0" smtClean="0">
                <a:solidFill>
                  <a:srgbClr val="003399"/>
                </a:solidFill>
                <a:latin typeface="Arial Narrow" pitchFamily="34" charset="0"/>
                <a:cs typeface="Kartika" pitchFamily="18" charset="0"/>
              </a:rPr>
              <a:t>Presented by: Bryan Souza</a:t>
            </a:r>
          </a:p>
          <a:p>
            <a:pPr algn="r"/>
            <a:r>
              <a:rPr lang="en-US" sz="1100" dirty="0" smtClean="0">
                <a:solidFill>
                  <a:srgbClr val="003399"/>
                </a:solidFill>
                <a:latin typeface="Arial Narrow" pitchFamily="34" charset="0"/>
                <a:cs typeface="Kartika" pitchFamily="18" charset="0"/>
              </a:rPr>
              <a:t>Project #12: My Favorite Sports Team</a:t>
            </a:r>
          </a:p>
          <a:p>
            <a:pPr algn="r"/>
            <a:r>
              <a:rPr lang="en-US" sz="1100" dirty="0" smtClean="0">
                <a:solidFill>
                  <a:srgbClr val="003399"/>
                </a:solidFill>
                <a:latin typeface="Arial Narrow" pitchFamily="34" charset="0"/>
                <a:cs typeface="Kartika" pitchFamily="18" charset="0"/>
              </a:rPr>
              <a:t>5.16.11</a:t>
            </a:r>
            <a:endParaRPr lang="en-US" sz="1100" dirty="0">
              <a:solidFill>
                <a:srgbClr val="003399"/>
              </a:solidFill>
              <a:latin typeface="Arial Narrow" pitchFamily="34" charset="0"/>
              <a:cs typeface="Kartik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1307425"/>
            <a:ext cx="5581650" cy="2941487"/>
          </a:xfrm>
          <a:prstGeom prst="rect">
            <a:avLst/>
          </a:prstGeom>
        </p:spPr>
      </p:pic>
    </p:spTree>
    <p:extLst>
      <p:ext uri="{BB962C8B-B14F-4D97-AF65-F5344CB8AC3E}">
        <p14:creationId xmlns:p14="http://schemas.microsoft.com/office/powerpoint/2010/main" val="20416561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90800" cy="207556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0"/>
            <a:ext cx="3124200" cy="207556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6820" y="4623578"/>
            <a:ext cx="1366322" cy="223442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075568"/>
            <a:ext cx="2590800" cy="2554106"/>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84580" y="2075568"/>
            <a:ext cx="3818562" cy="2548010"/>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4623578"/>
            <a:ext cx="3276600" cy="2234422"/>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02405" y="2075568"/>
            <a:ext cx="2741595" cy="3569593"/>
          </a:xfrm>
          <a:prstGeom prst="rect">
            <a:avLst/>
          </a:prstGeom>
          <a:ln>
            <a:noFill/>
          </a:ln>
          <a:effectLst>
            <a:softEdge rad="112500"/>
          </a:effectLst>
        </p:spPr>
      </p:pic>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68980" y="4623578"/>
            <a:ext cx="1767840" cy="2234422"/>
          </a:xfrm>
          <a:prstGeom prst="rect">
            <a:avLst/>
          </a:prstGeom>
        </p:spPr>
      </p:pic>
      <p:pic>
        <p:nvPicPr>
          <p:cNvPr id="5" name="Picture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68302" y="5693453"/>
            <a:ext cx="2209800" cy="1164547"/>
          </a:xfrm>
          <a:prstGeom prst="rect">
            <a:avLst/>
          </a:prstGeom>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715000" y="0"/>
            <a:ext cx="3429000" cy="2075568"/>
          </a:xfrm>
          <a:prstGeom prst="rect">
            <a:avLst/>
          </a:prstGeom>
        </p:spPr>
      </p:pic>
    </p:spTree>
    <p:extLst>
      <p:ext uri="{BB962C8B-B14F-4D97-AF65-F5344CB8AC3E}">
        <p14:creationId xmlns:p14="http://schemas.microsoft.com/office/powerpoint/2010/main" val="95603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4" name="TextBox 3"/>
          <p:cNvSpPr txBox="1"/>
          <p:nvPr/>
        </p:nvSpPr>
        <p:spPr>
          <a:xfrm>
            <a:off x="0" y="457200"/>
            <a:ext cx="9144000" cy="461665"/>
          </a:xfrm>
          <a:prstGeom prst="rect">
            <a:avLst/>
          </a:prstGeom>
          <a:noFill/>
        </p:spPr>
        <p:txBody>
          <a:bodyPr wrap="square" rtlCol="0">
            <a:spAutoFit/>
          </a:bodyPr>
          <a:lstStyle/>
          <a:p>
            <a:pPr algn="ctr"/>
            <a:r>
              <a:rPr lang="en-US" sz="2400" b="1" dirty="0" smtClean="0">
                <a:solidFill>
                  <a:schemeClr val="bg1"/>
                </a:solidFill>
                <a:latin typeface="Arial" pitchFamily="34" charset="0"/>
                <a:cs typeface="Arial" pitchFamily="34" charset="0"/>
              </a:rPr>
              <a:t>Background Information on The New York Giants</a:t>
            </a:r>
            <a:endParaRPr lang="en-US" sz="2400" b="1" dirty="0">
              <a:solidFill>
                <a:schemeClr val="bg1"/>
              </a:solidFill>
              <a:latin typeface="Arial" pitchFamily="34" charset="0"/>
              <a:cs typeface="Arial" pitchFamily="34" charset="0"/>
            </a:endParaRPr>
          </a:p>
        </p:txBody>
      </p:sp>
      <p:sp>
        <p:nvSpPr>
          <p:cNvPr id="5" name="TextBox 4"/>
          <p:cNvSpPr txBox="1"/>
          <p:nvPr/>
        </p:nvSpPr>
        <p:spPr>
          <a:xfrm>
            <a:off x="1104900" y="1066801"/>
            <a:ext cx="6934200" cy="1815882"/>
          </a:xfrm>
          <a:prstGeom prst="rect">
            <a:avLst/>
          </a:prstGeom>
          <a:noFill/>
        </p:spPr>
        <p:txBody>
          <a:bodyPr wrap="square" rtlCol="0">
            <a:spAutoFit/>
          </a:bodyPr>
          <a:lstStyle/>
          <a:p>
            <a:pPr algn="just"/>
            <a:r>
              <a:rPr lang="en-US" sz="1600" dirty="0" smtClean="0">
                <a:solidFill>
                  <a:schemeClr val="bg1"/>
                </a:solidFill>
                <a:latin typeface="Arial" pitchFamily="34" charset="0"/>
                <a:cs typeface="Arial" pitchFamily="34" charset="0"/>
              </a:rPr>
              <a:t>The team colors for the New York Giants are Dark blue, Red, Gray, and White. The name for their stadium is called Giants stadium located in East Rutherford, New Jersey in the Meadowland Sports Complex. The New York Giants were established in 1925, so they have been around for 86 years. The previous season’s record for </a:t>
            </a:r>
            <a:r>
              <a:rPr lang="en-US" sz="1600" dirty="0">
                <a:solidFill>
                  <a:schemeClr val="bg1"/>
                </a:solidFill>
                <a:latin typeface="Arial" pitchFamily="34" charset="0"/>
                <a:cs typeface="Arial" pitchFamily="34" charset="0"/>
              </a:rPr>
              <a:t>the </a:t>
            </a:r>
            <a:r>
              <a:rPr lang="en-US" sz="1600" dirty="0" smtClean="0">
                <a:solidFill>
                  <a:schemeClr val="bg1"/>
                </a:solidFill>
                <a:latin typeface="Arial" pitchFamily="34" charset="0"/>
                <a:cs typeface="Arial" pitchFamily="34" charset="0"/>
              </a:rPr>
              <a:t>regular </a:t>
            </a:r>
            <a:r>
              <a:rPr lang="en-US" sz="1600" dirty="0">
                <a:solidFill>
                  <a:schemeClr val="bg1"/>
                </a:solidFill>
                <a:latin typeface="Arial" pitchFamily="34" charset="0"/>
                <a:cs typeface="Arial" pitchFamily="34" charset="0"/>
              </a:rPr>
              <a:t>season is 43-37-0 (.</a:t>
            </a:r>
            <a:r>
              <a:rPr lang="en-US" sz="1600" dirty="0" smtClean="0">
                <a:solidFill>
                  <a:schemeClr val="bg1"/>
                </a:solidFill>
                <a:latin typeface="Arial" pitchFamily="34" charset="0"/>
                <a:cs typeface="Arial" pitchFamily="34" charset="0"/>
              </a:rPr>
              <a:t>538) home</a:t>
            </a:r>
            <a:r>
              <a:rPr lang="en-US" sz="1600" dirty="0">
                <a:solidFill>
                  <a:schemeClr val="bg1"/>
                </a:solidFill>
                <a:latin typeface="Arial" pitchFamily="34" charset="0"/>
                <a:cs typeface="Arial" pitchFamily="34" charset="0"/>
              </a:rPr>
              <a:t>, 44-35-0 (.557</a:t>
            </a:r>
            <a:r>
              <a:rPr lang="en-US" sz="1600" dirty="0" smtClean="0">
                <a:solidFill>
                  <a:schemeClr val="bg1"/>
                </a:solidFill>
                <a:latin typeface="Arial" pitchFamily="34" charset="0"/>
                <a:cs typeface="Arial" pitchFamily="34" charset="0"/>
              </a:rPr>
              <a:t>) road, and for the </a:t>
            </a:r>
            <a:r>
              <a:rPr lang="en-US" sz="1600" dirty="0">
                <a:solidFill>
                  <a:schemeClr val="bg1"/>
                </a:solidFill>
                <a:latin typeface="Arial" pitchFamily="34" charset="0"/>
                <a:cs typeface="Arial" pitchFamily="34" charset="0"/>
              </a:rPr>
              <a:t>post season, 2-3 (.400) home, 4-2 (.667) </a:t>
            </a:r>
            <a:r>
              <a:rPr lang="en-US" sz="1600" dirty="0" smtClean="0">
                <a:solidFill>
                  <a:schemeClr val="bg1"/>
                </a:solidFill>
                <a:latin typeface="Arial" pitchFamily="34" charset="0"/>
                <a:cs typeface="Arial" pitchFamily="34" charset="0"/>
              </a:rPr>
              <a:t>road, and </a:t>
            </a:r>
            <a:r>
              <a:rPr lang="en-US" sz="1600" dirty="0">
                <a:solidFill>
                  <a:schemeClr val="bg1"/>
                </a:solidFill>
                <a:latin typeface="Arial" pitchFamily="34" charset="0"/>
                <a:cs typeface="Arial" pitchFamily="34" charset="0"/>
              </a:rPr>
              <a:t>the total is 90-76-0 (.542</a:t>
            </a:r>
            <a:r>
              <a:rPr lang="en-US" sz="1600" dirty="0" smtClean="0">
                <a:solidFill>
                  <a:schemeClr val="bg1"/>
                </a:solidFill>
                <a:latin typeface="Arial" pitchFamily="34" charset="0"/>
                <a:cs typeface="Arial" pitchFamily="34" charset="0"/>
              </a:rPr>
              <a:t>).</a:t>
            </a:r>
            <a:endParaRPr lang="en-US" sz="1600" dirty="0">
              <a:solidFill>
                <a:schemeClr val="bg1"/>
              </a:solidFill>
              <a:latin typeface="Arial" pitchFamily="34" charset="0"/>
              <a:cs typeface="Arial"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2971800"/>
            <a:ext cx="3695700" cy="2874433"/>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4242" y="2971800"/>
            <a:ext cx="3067050" cy="14859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84242" y="4543636"/>
            <a:ext cx="1744218" cy="1302597"/>
          </a:xfrm>
          <a:prstGeom prst="rect">
            <a:avLst/>
          </a:prstGeom>
        </p:spPr>
      </p:pic>
    </p:spTree>
    <p:extLst>
      <p:ext uri="{BB962C8B-B14F-4D97-AF65-F5344CB8AC3E}">
        <p14:creationId xmlns:p14="http://schemas.microsoft.com/office/powerpoint/2010/main" val="33415115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5" name="TextBox 4"/>
          <p:cNvSpPr txBox="1"/>
          <p:nvPr/>
        </p:nvSpPr>
        <p:spPr>
          <a:xfrm>
            <a:off x="0" y="457200"/>
            <a:ext cx="9144000" cy="707886"/>
          </a:xfrm>
          <a:prstGeom prst="rect">
            <a:avLst/>
          </a:prstGeom>
          <a:noFill/>
        </p:spPr>
        <p:txBody>
          <a:bodyPr wrap="square" rtlCol="0">
            <a:spAutoFit/>
          </a:bodyPr>
          <a:lstStyle/>
          <a:p>
            <a:pPr algn="ctr"/>
            <a:r>
              <a:rPr lang="en-US" sz="4000" b="1" dirty="0" smtClean="0">
                <a:solidFill>
                  <a:schemeClr val="bg1"/>
                </a:solidFill>
                <a:latin typeface="Arial" pitchFamily="34" charset="0"/>
                <a:cs typeface="Arial" pitchFamily="34" charset="0"/>
              </a:rPr>
              <a:t>Meet the Giants.</a:t>
            </a:r>
            <a:endParaRPr lang="en-US" sz="4000" b="1" dirty="0">
              <a:solidFill>
                <a:schemeClr val="bg1"/>
              </a:solidFill>
              <a:latin typeface="Arial" pitchFamily="34" charset="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540461471"/>
              </p:ext>
            </p:extLst>
          </p:nvPr>
        </p:nvGraphicFramePr>
        <p:xfrm>
          <a:off x="1371600" y="1280160"/>
          <a:ext cx="6096000" cy="5196839"/>
        </p:xfrm>
        <a:graphic>
          <a:graphicData uri="http://schemas.openxmlformats.org/drawingml/2006/table">
            <a:tbl>
              <a:tblPr firstRow="1" bandRow="1">
                <a:tableStyleId>{8A107856-5554-42FB-B03E-39F5DBC370BA}</a:tableStyleId>
              </a:tblPr>
              <a:tblGrid>
                <a:gridCol w="3048000"/>
                <a:gridCol w="3048000"/>
              </a:tblGrid>
              <a:tr h="370360">
                <a:tc>
                  <a:txBody>
                    <a:bodyPr/>
                    <a:lstStyle/>
                    <a:p>
                      <a:pPr algn="ctr"/>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Player’s</a:t>
                      </a:r>
                      <a:endParaRPr lang="en-US" sz="1600" dirty="0">
                        <a:latin typeface="Arial" pitchFamily="34" charset="0"/>
                        <a:cs typeface="Arial" pitchFamily="34" charset="0"/>
                      </a:endParaRPr>
                    </a:p>
                  </a:txBody>
                  <a:tcPr/>
                </a:tc>
                <a:tc>
                  <a:txBody>
                    <a:bodyPr/>
                    <a:lstStyle/>
                    <a:p>
                      <a:pPr algn="ctr"/>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Position</a:t>
                      </a:r>
                      <a:endParaRPr lang="en-US" sz="1600" dirty="0">
                        <a:latin typeface="Arial" pitchFamily="34" charset="0"/>
                        <a:cs typeface="Arial" pitchFamily="34" charset="0"/>
                      </a:endParaRPr>
                    </a:p>
                  </a:txBody>
                  <a:tcPr/>
                </a:tc>
              </a:tr>
              <a:tr h="689497">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Manning, Eli</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QB</a:t>
                      </a:r>
                    </a:p>
                  </a:txBody>
                  <a:tcPr/>
                </a:tc>
              </a:tr>
              <a:tr h="689497">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Jacobs,</a:t>
                      </a:r>
                      <a:r>
                        <a:rPr lang="en-US" sz="1600" b="1" cap="none" spc="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 Brandon</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RB </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r>
              <a:tr h="689497">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Bradshaw, Ahmad</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RB</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r>
              <a:tr h="689497">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Tuck, Justin</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DE</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r>
              <a:tr h="689497">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Boss,</a:t>
                      </a:r>
                      <a:r>
                        <a:rPr lang="en-US" sz="1600" b="1" cap="none" spc="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 Kevin</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TE</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r>
              <a:tr h="689497">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Bullock,</a:t>
                      </a:r>
                      <a:r>
                        <a:rPr lang="en-US" sz="1600" b="1" cap="none" spc="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 Keith </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LB</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r>
              <a:tr h="689497">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Dodge, Matt</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c>
                  <a:txBody>
                    <a:bodyPr/>
                    <a:lstStyle/>
                    <a:p>
                      <a:r>
                        <a:rPr lang="en-US" sz="1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P</a:t>
                      </a:r>
                      <a:endParaRPr lang="en-US"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endParaRPr>
                    </a:p>
                  </a:txBody>
                  <a:tcPr/>
                </a:tc>
              </a:tr>
            </a:tbl>
          </a:graphicData>
        </a:graphic>
      </p:graphicFrame>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5346" y="3047999"/>
            <a:ext cx="743900" cy="61165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5346" y="4465092"/>
            <a:ext cx="743900" cy="61165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5346" y="5804415"/>
            <a:ext cx="743900" cy="61165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7840" y="3740921"/>
            <a:ext cx="743900" cy="611651"/>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77840" y="2389982"/>
            <a:ext cx="741406" cy="609600"/>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7840" y="1670304"/>
            <a:ext cx="741406" cy="609600"/>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75346" y="5132502"/>
            <a:ext cx="743900" cy="611653"/>
          </a:xfrm>
          <a:prstGeom prst="rect">
            <a:avLst/>
          </a:prstGeom>
        </p:spPr>
      </p:pic>
    </p:spTree>
    <p:extLst>
      <p:ext uri="{BB962C8B-B14F-4D97-AF65-F5344CB8AC3E}">
        <p14:creationId xmlns:p14="http://schemas.microsoft.com/office/powerpoint/2010/main" val="1246350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6" name="TextBox 5"/>
          <p:cNvSpPr txBox="1"/>
          <p:nvPr/>
        </p:nvSpPr>
        <p:spPr>
          <a:xfrm>
            <a:off x="0" y="457200"/>
            <a:ext cx="9144000" cy="707886"/>
          </a:xfrm>
          <a:prstGeom prst="rect">
            <a:avLst/>
          </a:prstGeom>
          <a:noFill/>
        </p:spPr>
        <p:txBody>
          <a:bodyPr wrap="square" rtlCol="0">
            <a:spAutoFit/>
          </a:bodyPr>
          <a:lstStyle/>
          <a:p>
            <a:pPr algn="ctr"/>
            <a:r>
              <a:rPr lang="en-US" sz="4000" b="1" dirty="0" smtClean="0">
                <a:solidFill>
                  <a:schemeClr val="bg1"/>
                </a:solidFill>
                <a:latin typeface="Arial" pitchFamily="34" charset="0"/>
                <a:cs typeface="Arial" pitchFamily="34" charset="0"/>
              </a:rPr>
              <a:t>Ahmad Bradshaw</a:t>
            </a:r>
            <a:endParaRPr lang="en-US" sz="4000" b="1" dirty="0">
              <a:solidFill>
                <a:schemeClr val="bg1"/>
              </a:solidFill>
              <a:latin typeface="Arial" pitchFamily="34" charset="0"/>
              <a:cs typeface="Arial"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8320" y="1219200"/>
            <a:ext cx="3001693" cy="4742035"/>
          </a:xfrm>
          <a:prstGeom prst="rect">
            <a:avLst/>
          </a:prstGeom>
          <a:ln>
            <a:noFill/>
          </a:ln>
          <a:effectLst>
            <a:softEdge rad="112500"/>
          </a:effectLst>
        </p:spPr>
      </p:pic>
      <p:sp>
        <p:nvSpPr>
          <p:cNvPr id="8" name="TextBox 7"/>
          <p:cNvSpPr txBox="1"/>
          <p:nvPr/>
        </p:nvSpPr>
        <p:spPr>
          <a:xfrm>
            <a:off x="0" y="1219200"/>
            <a:ext cx="9144000" cy="369332"/>
          </a:xfrm>
          <a:prstGeom prst="rect">
            <a:avLst/>
          </a:prstGeom>
          <a:noFill/>
        </p:spPr>
        <p:txBody>
          <a:bodyPr wrap="square" rtlCol="0">
            <a:spAutoFit/>
          </a:bodyPr>
          <a:lstStyle/>
          <a:p>
            <a:endParaRPr lang="en-US" dirty="0"/>
          </a:p>
        </p:txBody>
      </p:sp>
      <p:sp>
        <p:nvSpPr>
          <p:cNvPr id="2" name="TextBox 1"/>
          <p:cNvSpPr txBox="1"/>
          <p:nvPr/>
        </p:nvSpPr>
        <p:spPr>
          <a:xfrm>
            <a:off x="4830493" y="1165086"/>
            <a:ext cx="2514600" cy="4278094"/>
          </a:xfrm>
          <a:prstGeom prst="rect">
            <a:avLst/>
          </a:prstGeom>
          <a:noFill/>
        </p:spPr>
        <p:txBody>
          <a:bodyPr wrap="square" rtlCol="0">
            <a:spAutoFit/>
          </a:bodyPr>
          <a:lstStyle/>
          <a:p>
            <a:r>
              <a:rPr lang="en-US" sz="1600" dirty="0" smtClean="0">
                <a:solidFill>
                  <a:schemeClr val="bg1"/>
                </a:solidFill>
                <a:latin typeface="Arial" pitchFamily="34" charset="0"/>
                <a:cs typeface="Arial" pitchFamily="34" charset="0"/>
              </a:rPr>
              <a:t>Age: 25</a:t>
            </a:r>
          </a:p>
          <a:p>
            <a:r>
              <a:rPr lang="en-US" sz="1600" dirty="0" smtClean="0">
                <a:solidFill>
                  <a:schemeClr val="bg1"/>
                </a:solidFill>
                <a:latin typeface="Arial" pitchFamily="34" charset="0"/>
                <a:cs typeface="Arial" pitchFamily="34" charset="0"/>
              </a:rPr>
              <a:t>DOB: March 19, 1986</a:t>
            </a:r>
          </a:p>
          <a:p>
            <a:r>
              <a:rPr lang="en-US" sz="1600" dirty="0" smtClean="0">
                <a:solidFill>
                  <a:schemeClr val="bg1"/>
                </a:solidFill>
                <a:latin typeface="Arial" pitchFamily="34" charset="0"/>
                <a:cs typeface="Arial" pitchFamily="34" charset="0"/>
              </a:rPr>
              <a:t>Height: 5-9</a:t>
            </a:r>
          </a:p>
          <a:p>
            <a:r>
              <a:rPr lang="en-US" sz="1600" dirty="0" smtClean="0">
                <a:solidFill>
                  <a:schemeClr val="bg1"/>
                </a:solidFill>
                <a:latin typeface="Arial" pitchFamily="34" charset="0"/>
                <a:cs typeface="Arial" pitchFamily="34" charset="0"/>
              </a:rPr>
              <a:t>Weight: 198</a:t>
            </a:r>
          </a:p>
          <a:p>
            <a:r>
              <a:rPr lang="en-US" sz="1600" dirty="0" smtClean="0">
                <a:solidFill>
                  <a:schemeClr val="bg1"/>
                </a:solidFill>
                <a:latin typeface="Arial" pitchFamily="34" charset="0"/>
                <a:cs typeface="Arial" pitchFamily="34" charset="0"/>
              </a:rPr>
              <a:t>Born: Bluefield, VA</a:t>
            </a:r>
          </a:p>
          <a:p>
            <a:r>
              <a:rPr lang="en-US" sz="1600" dirty="0" smtClean="0">
                <a:solidFill>
                  <a:schemeClr val="bg1"/>
                </a:solidFill>
                <a:latin typeface="Arial" pitchFamily="34" charset="0"/>
                <a:cs typeface="Arial" pitchFamily="34" charset="0"/>
              </a:rPr>
              <a:t>Position: Running Back</a:t>
            </a:r>
          </a:p>
          <a:p>
            <a:r>
              <a:rPr lang="en-US" sz="1600" dirty="0" smtClean="0">
                <a:solidFill>
                  <a:schemeClr val="bg1"/>
                </a:solidFill>
                <a:latin typeface="Arial" pitchFamily="34" charset="0"/>
                <a:cs typeface="Arial" pitchFamily="34" charset="0"/>
              </a:rPr>
              <a:t>College: Marshall</a:t>
            </a:r>
          </a:p>
          <a:p>
            <a:r>
              <a:rPr lang="en-US" sz="1600" dirty="0" smtClean="0">
                <a:solidFill>
                  <a:schemeClr val="bg1"/>
                </a:solidFill>
                <a:latin typeface="Arial" pitchFamily="34" charset="0"/>
                <a:cs typeface="Arial" pitchFamily="34" charset="0"/>
              </a:rPr>
              <a:t>NFL Experience: 4</a:t>
            </a:r>
            <a:r>
              <a:rPr lang="en-US" sz="1600" baseline="30000" dirty="0" smtClean="0">
                <a:solidFill>
                  <a:schemeClr val="bg1"/>
                </a:solidFill>
                <a:latin typeface="Arial" pitchFamily="34" charset="0"/>
                <a:cs typeface="Arial" pitchFamily="34" charset="0"/>
              </a:rPr>
              <a:t>th</a:t>
            </a:r>
            <a:r>
              <a:rPr lang="en-US" sz="1600" dirty="0" smtClean="0">
                <a:solidFill>
                  <a:schemeClr val="bg1"/>
                </a:solidFill>
                <a:latin typeface="Arial" pitchFamily="34" charset="0"/>
                <a:cs typeface="Arial" pitchFamily="34" charset="0"/>
              </a:rPr>
              <a:t> year </a:t>
            </a:r>
          </a:p>
          <a:p>
            <a:endParaRPr lang="en-US" sz="1600" dirty="0">
              <a:solidFill>
                <a:schemeClr val="bg1"/>
              </a:solidFill>
              <a:latin typeface="Arial" pitchFamily="34" charset="0"/>
              <a:cs typeface="Arial" pitchFamily="34" charset="0"/>
            </a:endParaRPr>
          </a:p>
          <a:p>
            <a:r>
              <a:rPr lang="en-US" sz="1600" dirty="0" smtClean="0">
                <a:solidFill>
                  <a:schemeClr val="bg1"/>
                </a:solidFill>
                <a:latin typeface="Arial" pitchFamily="34" charset="0"/>
                <a:cs typeface="Arial" pitchFamily="34" charset="0"/>
              </a:rPr>
              <a:t>Career Stats</a:t>
            </a:r>
          </a:p>
          <a:p>
            <a:r>
              <a:rPr lang="en-US" sz="1600" dirty="0" smtClean="0">
                <a:solidFill>
                  <a:schemeClr val="bg1"/>
                </a:solidFill>
                <a:latin typeface="Arial" pitchFamily="34" charset="0"/>
                <a:cs typeface="Arial" pitchFamily="34" charset="0"/>
              </a:rPr>
              <a:t>ATT: 529</a:t>
            </a:r>
          </a:p>
          <a:p>
            <a:r>
              <a:rPr lang="en-US" sz="1600" dirty="0" smtClean="0">
                <a:solidFill>
                  <a:schemeClr val="bg1"/>
                </a:solidFill>
                <a:latin typeface="Arial" pitchFamily="34" charset="0"/>
                <a:cs typeface="Arial" pitchFamily="34" charset="0"/>
              </a:rPr>
              <a:t>YDS: 2558</a:t>
            </a:r>
          </a:p>
          <a:p>
            <a:r>
              <a:rPr lang="en-US" sz="1600" dirty="0" smtClean="0">
                <a:solidFill>
                  <a:schemeClr val="bg1"/>
                </a:solidFill>
                <a:latin typeface="Arial" pitchFamily="34" charset="0"/>
                <a:cs typeface="Arial" pitchFamily="34" charset="0"/>
              </a:rPr>
              <a:t>AVG: 4.8</a:t>
            </a:r>
          </a:p>
          <a:p>
            <a:r>
              <a:rPr lang="en-US" sz="1600" dirty="0" smtClean="0">
                <a:solidFill>
                  <a:schemeClr val="bg1"/>
                </a:solidFill>
                <a:latin typeface="Arial" pitchFamily="34" charset="0"/>
                <a:cs typeface="Arial" pitchFamily="34" charset="0"/>
              </a:rPr>
              <a:t>TD: 17</a:t>
            </a:r>
          </a:p>
          <a:p>
            <a:r>
              <a:rPr lang="en-US" sz="1600" dirty="0" smtClean="0">
                <a:solidFill>
                  <a:schemeClr val="bg1"/>
                </a:solidFill>
                <a:latin typeface="Arial" pitchFamily="34" charset="0"/>
                <a:cs typeface="Arial" pitchFamily="34" charset="0"/>
              </a:rPr>
              <a:t>REC: 75</a:t>
            </a:r>
          </a:p>
          <a:p>
            <a:r>
              <a:rPr lang="en-US" sz="1600" dirty="0" smtClean="0">
                <a:solidFill>
                  <a:schemeClr val="bg1"/>
                </a:solidFill>
                <a:latin typeface="Arial" pitchFamily="34" charset="0"/>
                <a:cs typeface="Arial" pitchFamily="34" charset="0"/>
              </a:rPr>
              <a:t>FUM: 12</a:t>
            </a:r>
          </a:p>
          <a:p>
            <a:r>
              <a:rPr lang="en-US" sz="1600" dirty="0" smtClean="0">
                <a:solidFill>
                  <a:schemeClr val="bg1"/>
                </a:solidFill>
                <a:latin typeface="Arial" pitchFamily="34" charset="0"/>
                <a:cs typeface="Arial" pitchFamily="34" charset="0"/>
              </a:rPr>
              <a:t>LST: 8</a:t>
            </a:r>
            <a:endParaRPr lang="en-US" sz="16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713786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chemeClr val="bg1"/>
                </a:solidFill>
                <a:latin typeface="Arial" pitchFamily="34" charset="0"/>
                <a:cs typeface="Arial" pitchFamily="34" charset="0"/>
              </a:rPr>
              <a:t>Number 44.</a:t>
            </a:r>
            <a:endParaRPr lang="en-US" sz="4000" b="1" dirty="0">
              <a:solidFill>
                <a:schemeClr val="bg1"/>
              </a:solidFill>
              <a:latin typeface="Arial" pitchFamily="34" charset="0"/>
              <a:cs typeface="Arial" pitchFamily="34" charset="0"/>
            </a:endParaRPr>
          </a:p>
        </p:txBody>
      </p:sp>
      <p:pic>
        <p:nvPicPr>
          <p:cNvPr id="6" name="9dYArYvvzzM?version=3&amp;hl=en_US"/>
          <p:cNvPicPr>
            <a:picLocks noGrp="1" noRot="1" noChangeAspect="1"/>
          </p:cNvPicPr>
          <p:nvPr>
            <p:ph idx="1"/>
            <a:videoFile r:link="rId1"/>
          </p:nvPr>
        </p:nvPicPr>
        <p:blipFill>
          <a:blip r:embed="rId4"/>
          <a:stretch>
            <a:fillRect/>
          </a:stretch>
        </p:blipFill>
        <p:spPr>
          <a:xfrm>
            <a:off x="3048000" y="2514600"/>
            <a:ext cx="3048000" cy="2286000"/>
          </a:xfrm>
          <a:prstGeom prst="rect">
            <a:avLst/>
          </a:prstGeom>
        </p:spPr>
      </p:pic>
    </p:spTree>
    <p:extLst>
      <p:ext uri="{BB962C8B-B14F-4D97-AF65-F5344CB8AC3E}">
        <p14:creationId xmlns:p14="http://schemas.microsoft.com/office/powerpoint/2010/main" val="1144616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5" name="TextBox 4"/>
          <p:cNvSpPr txBox="1"/>
          <p:nvPr/>
        </p:nvSpPr>
        <p:spPr>
          <a:xfrm>
            <a:off x="0" y="381000"/>
            <a:ext cx="9144000" cy="707886"/>
          </a:xfrm>
          <a:prstGeom prst="rect">
            <a:avLst/>
          </a:prstGeom>
          <a:noFill/>
        </p:spPr>
        <p:txBody>
          <a:bodyPr wrap="square" rtlCol="0">
            <a:spAutoFit/>
          </a:bodyPr>
          <a:lstStyle/>
          <a:p>
            <a:pPr algn="ctr"/>
            <a:r>
              <a:rPr lang="en-US" sz="4000" b="1" dirty="0" smtClean="0">
                <a:solidFill>
                  <a:schemeClr val="bg1"/>
                </a:solidFill>
                <a:latin typeface="Arial" pitchFamily="34" charset="0"/>
                <a:cs typeface="Arial" pitchFamily="34" charset="0"/>
              </a:rPr>
              <a:t>Brandon Jacobs</a:t>
            </a:r>
            <a:endParaRPr lang="en-US" sz="4000" b="1" dirty="0">
              <a:solidFill>
                <a:schemeClr val="bg1"/>
              </a:solidFill>
              <a:latin typeface="Arial" pitchFamily="34" charset="0"/>
              <a:cs typeface="Arial"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101078"/>
            <a:ext cx="3660045" cy="5078313"/>
          </a:xfrm>
          <a:prstGeom prst="rect">
            <a:avLst/>
          </a:prstGeom>
          <a:ln>
            <a:noFill/>
          </a:ln>
          <a:effectLst>
            <a:softEdge rad="112500"/>
          </a:effectLst>
        </p:spPr>
      </p:pic>
      <p:sp>
        <p:nvSpPr>
          <p:cNvPr id="2" name="TextBox 1"/>
          <p:cNvSpPr txBox="1"/>
          <p:nvPr/>
        </p:nvSpPr>
        <p:spPr>
          <a:xfrm>
            <a:off x="5257800" y="1101078"/>
            <a:ext cx="2566416" cy="4524315"/>
          </a:xfrm>
          <a:prstGeom prst="rect">
            <a:avLst/>
          </a:prstGeom>
          <a:noFill/>
        </p:spPr>
        <p:txBody>
          <a:bodyPr wrap="square" rtlCol="0">
            <a:spAutoFit/>
          </a:bodyPr>
          <a:lstStyle/>
          <a:p>
            <a:r>
              <a:rPr lang="en-US" sz="1600" dirty="0" smtClean="0">
                <a:solidFill>
                  <a:schemeClr val="bg1"/>
                </a:solidFill>
                <a:latin typeface="Arial" pitchFamily="34" charset="0"/>
                <a:cs typeface="Arial" pitchFamily="34" charset="0"/>
              </a:rPr>
              <a:t>Age: 28</a:t>
            </a:r>
          </a:p>
          <a:p>
            <a:r>
              <a:rPr lang="en-US" sz="1600" dirty="0" smtClean="0">
                <a:solidFill>
                  <a:schemeClr val="bg1"/>
                </a:solidFill>
                <a:latin typeface="Arial" pitchFamily="34" charset="0"/>
                <a:cs typeface="Arial" pitchFamily="34" charset="0"/>
              </a:rPr>
              <a:t>DOB: July 6, 1982</a:t>
            </a:r>
          </a:p>
          <a:p>
            <a:r>
              <a:rPr lang="en-US" sz="1600" dirty="0" smtClean="0">
                <a:solidFill>
                  <a:schemeClr val="bg1"/>
                </a:solidFill>
                <a:latin typeface="Arial" pitchFamily="34" charset="0"/>
                <a:cs typeface="Arial" pitchFamily="34" charset="0"/>
              </a:rPr>
              <a:t>Height: 6-2</a:t>
            </a:r>
          </a:p>
          <a:p>
            <a:r>
              <a:rPr lang="en-US" sz="1600" dirty="0" smtClean="0">
                <a:solidFill>
                  <a:schemeClr val="bg1"/>
                </a:solidFill>
                <a:latin typeface="Arial" pitchFamily="34" charset="0"/>
                <a:cs typeface="Arial" pitchFamily="34" charset="0"/>
              </a:rPr>
              <a:t>Weight: 264</a:t>
            </a:r>
          </a:p>
          <a:p>
            <a:r>
              <a:rPr lang="en-US" sz="1600" dirty="0" smtClean="0">
                <a:solidFill>
                  <a:schemeClr val="bg1"/>
                </a:solidFill>
                <a:latin typeface="Arial" pitchFamily="34" charset="0"/>
                <a:cs typeface="Arial" pitchFamily="34" charset="0"/>
              </a:rPr>
              <a:t>Born: Napoleonville, LA</a:t>
            </a:r>
          </a:p>
          <a:p>
            <a:r>
              <a:rPr lang="en-US" sz="1600" dirty="0" smtClean="0">
                <a:solidFill>
                  <a:schemeClr val="bg1"/>
                </a:solidFill>
                <a:latin typeface="Arial" pitchFamily="34" charset="0"/>
                <a:cs typeface="Arial" pitchFamily="34" charset="0"/>
              </a:rPr>
              <a:t>Position: Running Back</a:t>
            </a:r>
          </a:p>
          <a:p>
            <a:r>
              <a:rPr lang="en-US" sz="1600" dirty="0" smtClean="0">
                <a:solidFill>
                  <a:schemeClr val="bg1"/>
                </a:solidFill>
                <a:latin typeface="Arial" pitchFamily="34" charset="0"/>
                <a:cs typeface="Arial" pitchFamily="34" charset="0"/>
              </a:rPr>
              <a:t>College: Southern Illinois</a:t>
            </a:r>
          </a:p>
          <a:p>
            <a:r>
              <a:rPr lang="en-US" sz="1600" dirty="0" smtClean="0">
                <a:solidFill>
                  <a:schemeClr val="bg1"/>
                </a:solidFill>
                <a:latin typeface="Arial" pitchFamily="34" charset="0"/>
                <a:cs typeface="Arial" pitchFamily="34" charset="0"/>
              </a:rPr>
              <a:t>NFL Experience: 7</a:t>
            </a:r>
            <a:r>
              <a:rPr lang="en-US" sz="1600" baseline="30000" dirty="0" smtClean="0">
                <a:solidFill>
                  <a:schemeClr val="bg1"/>
                </a:solidFill>
                <a:latin typeface="Arial" pitchFamily="34" charset="0"/>
                <a:cs typeface="Arial" pitchFamily="34" charset="0"/>
              </a:rPr>
              <a:t>th</a:t>
            </a:r>
            <a:r>
              <a:rPr lang="en-US" sz="1600" dirty="0" smtClean="0">
                <a:solidFill>
                  <a:schemeClr val="bg1"/>
                </a:solidFill>
                <a:latin typeface="Arial" pitchFamily="34" charset="0"/>
                <a:cs typeface="Arial" pitchFamily="34" charset="0"/>
              </a:rPr>
              <a:t> year</a:t>
            </a:r>
          </a:p>
          <a:p>
            <a:endParaRPr lang="en-US" sz="1600" dirty="0" smtClean="0">
              <a:solidFill>
                <a:schemeClr val="bg1"/>
              </a:solidFill>
              <a:latin typeface="Arial" pitchFamily="34" charset="0"/>
              <a:cs typeface="Arial" pitchFamily="34" charset="0"/>
            </a:endParaRPr>
          </a:p>
          <a:p>
            <a:r>
              <a:rPr lang="en-US" sz="1600" dirty="0" smtClean="0">
                <a:solidFill>
                  <a:schemeClr val="bg1"/>
                </a:solidFill>
                <a:latin typeface="Arial" pitchFamily="34" charset="0"/>
                <a:cs typeface="Arial" pitchFamily="34" charset="0"/>
              </a:rPr>
              <a:t>Career Stats</a:t>
            </a:r>
          </a:p>
          <a:p>
            <a:r>
              <a:rPr lang="en-US" sz="1600" dirty="0" smtClean="0">
                <a:solidFill>
                  <a:schemeClr val="bg1"/>
                </a:solidFill>
                <a:latin typeface="Arial" pitchFamily="34" charset="0"/>
                <a:cs typeface="Arial" pitchFamily="34" charset="0"/>
              </a:rPr>
              <a:t>ATT: 926</a:t>
            </a:r>
          </a:p>
          <a:p>
            <a:r>
              <a:rPr lang="en-US" sz="1600" dirty="0" smtClean="0">
                <a:solidFill>
                  <a:schemeClr val="bg1"/>
                </a:solidFill>
                <a:latin typeface="Arial" pitchFamily="34" charset="0"/>
                <a:cs typeface="Arial" pitchFamily="34" charset="0"/>
              </a:rPr>
              <a:t>YDS: 4278</a:t>
            </a:r>
          </a:p>
          <a:p>
            <a:r>
              <a:rPr lang="en-US" sz="1600" dirty="0" smtClean="0">
                <a:solidFill>
                  <a:schemeClr val="bg1"/>
                </a:solidFill>
                <a:latin typeface="Arial" pitchFamily="34" charset="0"/>
                <a:cs typeface="Arial" pitchFamily="34" charset="0"/>
              </a:rPr>
              <a:t>AVG: 4.6</a:t>
            </a:r>
          </a:p>
          <a:p>
            <a:r>
              <a:rPr lang="en-US" sz="1600" dirty="0" smtClean="0">
                <a:solidFill>
                  <a:schemeClr val="bg1"/>
                </a:solidFill>
                <a:latin typeface="Arial" pitchFamily="34" charset="0"/>
                <a:cs typeface="Arial" pitchFamily="34" charset="0"/>
              </a:rPr>
              <a:t>LNG: 73</a:t>
            </a:r>
          </a:p>
          <a:p>
            <a:r>
              <a:rPr lang="en-US" sz="1600" dirty="0" smtClean="0">
                <a:solidFill>
                  <a:schemeClr val="bg1"/>
                </a:solidFill>
                <a:latin typeface="Arial" pitchFamily="34" charset="0"/>
                <a:cs typeface="Arial" pitchFamily="34" charset="0"/>
              </a:rPr>
              <a:t>TD: 49</a:t>
            </a:r>
          </a:p>
          <a:p>
            <a:r>
              <a:rPr lang="en-US" sz="1600" dirty="0" smtClean="0">
                <a:solidFill>
                  <a:schemeClr val="bg1"/>
                </a:solidFill>
                <a:latin typeface="Arial" pitchFamily="34" charset="0"/>
                <a:cs typeface="Arial" pitchFamily="34" charset="0"/>
              </a:rPr>
              <a:t>REC: 65</a:t>
            </a:r>
          </a:p>
          <a:p>
            <a:r>
              <a:rPr lang="en-US" sz="1600" dirty="0" smtClean="0">
                <a:solidFill>
                  <a:schemeClr val="bg1"/>
                </a:solidFill>
                <a:latin typeface="Arial" pitchFamily="34" charset="0"/>
                <a:cs typeface="Arial" pitchFamily="34" charset="0"/>
              </a:rPr>
              <a:t>FUM: 15</a:t>
            </a:r>
          </a:p>
          <a:p>
            <a:r>
              <a:rPr lang="en-US" sz="1600" dirty="0" smtClean="0">
                <a:solidFill>
                  <a:schemeClr val="bg1"/>
                </a:solidFill>
                <a:latin typeface="Arial" pitchFamily="34" charset="0"/>
                <a:cs typeface="Arial" pitchFamily="34" charset="0"/>
              </a:rPr>
              <a:t>LST: 10</a:t>
            </a:r>
            <a:endParaRPr lang="en-US" sz="16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7324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chemeClr val="bg1"/>
                </a:solidFill>
                <a:latin typeface="Arial" pitchFamily="34" charset="0"/>
                <a:cs typeface="Arial" pitchFamily="34" charset="0"/>
              </a:rPr>
              <a:t>Number 27.</a:t>
            </a:r>
            <a:endParaRPr lang="en-US" sz="4000" b="1" dirty="0">
              <a:solidFill>
                <a:schemeClr val="bg1"/>
              </a:solidFill>
              <a:latin typeface="Arial" pitchFamily="34" charset="0"/>
              <a:cs typeface="Arial" pitchFamily="34" charset="0"/>
            </a:endParaRPr>
          </a:p>
        </p:txBody>
      </p:sp>
      <p:pic>
        <p:nvPicPr>
          <p:cNvPr id="4" name="1W50isqcfY8?version=3&amp;hl=en_US"/>
          <p:cNvPicPr>
            <a:picLocks noGrp="1" noRot="1" noChangeAspect="1"/>
          </p:cNvPicPr>
          <p:nvPr>
            <p:ph idx="1"/>
            <a:videoFile r:link="rId1"/>
          </p:nvPr>
        </p:nvPicPr>
        <p:blipFill>
          <a:blip r:embed="rId4"/>
          <a:stretch>
            <a:fillRect/>
          </a:stretch>
        </p:blipFill>
        <p:spPr>
          <a:xfrm>
            <a:off x="3048000" y="2514600"/>
            <a:ext cx="3048000" cy="2286000"/>
          </a:xfrm>
          <a:prstGeom prst="rect">
            <a:avLst/>
          </a:prstGeom>
        </p:spPr>
      </p:pic>
    </p:spTree>
    <p:extLst>
      <p:ext uri="{BB962C8B-B14F-4D97-AF65-F5344CB8AC3E}">
        <p14:creationId xmlns:p14="http://schemas.microsoft.com/office/powerpoint/2010/main" val="3267628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4" name="TextBox 3"/>
          <p:cNvSpPr txBox="1"/>
          <p:nvPr/>
        </p:nvSpPr>
        <p:spPr>
          <a:xfrm>
            <a:off x="0" y="381000"/>
            <a:ext cx="9144000" cy="707886"/>
          </a:xfrm>
          <a:prstGeom prst="rect">
            <a:avLst/>
          </a:prstGeom>
          <a:noFill/>
        </p:spPr>
        <p:txBody>
          <a:bodyPr wrap="square" rtlCol="0">
            <a:spAutoFit/>
          </a:bodyPr>
          <a:lstStyle/>
          <a:p>
            <a:pPr algn="ctr"/>
            <a:r>
              <a:rPr lang="en-US" sz="4000" b="1" dirty="0" smtClean="0">
                <a:solidFill>
                  <a:schemeClr val="bg1"/>
                </a:solidFill>
                <a:latin typeface="Arial" pitchFamily="34" charset="0"/>
                <a:cs typeface="Arial" pitchFamily="34" charset="0"/>
              </a:rPr>
              <a:t>Eli Manning</a:t>
            </a:r>
            <a:endParaRPr lang="en-US" sz="4000" b="1" dirty="0">
              <a:solidFill>
                <a:schemeClr val="bg1"/>
              </a:solidFill>
              <a:latin typeface="Arial" pitchFamily="34" charset="0"/>
              <a:cs typeface="Arial" pitchFamily="34" charset="0"/>
            </a:endParaRPr>
          </a:p>
        </p:txBody>
      </p:sp>
      <p:sp>
        <p:nvSpPr>
          <p:cNvPr id="5" name="TextBox 4"/>
          <p:cNvSpPr txBox="1"/>
          <p:nvPr/>
        </p:nvSpPr>
        <p:spPr>
          <a:xfrm>
            <a:off x="0" y="1524000"/>
            <a:ext cx="9144000" cy="369332"/>
          </a:xfrm>
          <a:prstGeom prst="rect">
            <a:avLst/>
          </a:prstGeom>
          <a:noFill/>
        </p:spPr>
        <p:txBody>
          <a:bodyPr wrap="square" rtlCol="0">
            <a:spAutoFit/>
          </a:bodyPr>
          <a:lstStyle/>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088886"/>
            <a:ext cx="3505200" cy="4381500"/>
          </a:xfrm>
          <a:prstGeom prst="rect">
            <a:avLst/>
          </a:prstGeom>
          <a:ln>
            <a:noFill/>
          </a:ln>
          <a:effectLst>
            <a:softEdge rad="112500"/>
          </a:effectLst>
        </p:spPr>
      </p:pic>
      <p:sp>
        <p:nvSpPr>
          <p:cNvPr id="8" name="Rectangle 2"/>
          <p:cNvSpPr>
            <a:spLocks noChangeArrowheads="1"/>
          </p:cNvSpPr>
          <p:nvPr/>
        </p:nvSpPr>
        <p:spPr bwMode="auto">
          <a:xfrm>
            <a:off x="5181600" y="1089637"/>
            <a:ext cx="2895600" cy="4702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bg1"/>
                </a:solidFill>
                <a:effectLst/>
                <a:latin typeface="Arial" pitchFamily="34" charset="0"/>
                <a:cs typeface="Arial" pitchFamily="34" charset="0"/>
              </a:rPr>
              <a:t>AGE:</a:t>
            </a:r>
            <a:r>
              <a:rPr kumimoji="0" lang="en-US" sz="1400" i="0" u="none" strike="noStrike" cap="none" normalizeH="0" dirty="0" smtClean="0">
                <a:ln>
                  <a:noFill/>
                </a:ln>
                <a:solidFill>
                  <a:schemeClr val="bg1"/>
                </a:solidFill>
                <a:effectLst/>
                <a:latin typeface="Arial" pitchFamily="34" charset="0"/>
                <a:cs typeface="Arial" pitchFamily="34" charset="0"/>
              </a:rPr>
              <a:t> </a:t>
            </a:r>
            <a:r>
              <a:rPr kumimoji="0" lang="en-US" sz="1400" i="0" u="none" strike="noStrike" cap="none" normalizeH="0" baseline="0" dirty="0" smtClean="0">
                <a:ln>
                  <a:noFill/>
                </a:ln>
                <a:solidFill>
                  <a:schemeClr val="bg1"/>
                </a:solidFill>
                <a:effectLst/>
                <a:latin typeface="Arial" pitchFamily="34" charset="0"/>
                <a:cs typeface="Arial" pitchFamily="34" charset="0"/>
              </a:rPr>
              <a:t>30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bg1"/>
                </a:solidFill>
                <a:effectLst/>
                <a:latin typeface="Arial" pitchFamily="34" charset="0"/>
                <a:cs typeface="Arial" pitchFamily="34" charset="0"/>
              </a:rPr>
              <a:t>DOB:</a:t>
            </a:r>
            <a:r>
              <a:rPr kumimoji="0" lang="en-US" sz="1400" i="0" u="none" strike="noStrike" cap="none" normalizeH="0" dirty="0" smtClean="0">
                <a:ln>
                  <a:noFill/>
                </a:ln>
                <a:solidFill>
                  <a:schemeClr val="bg1"/>
                </a:solidFill>
                <a:effectLst/>
                <a:latin typeface="Arial" pitchFamily="34" charset="0"/>
                <a:cs typeface="Arial" pitchFamily="34" charset="0"/>
              </a:rPr>
              <a:t> </a:t>
            </a:r>
            <a:r>
              <a:rPr kumimoji="0" lang="en-US" sz="1400" i="0" u="none" strike="noStrike" cap="none" normalizeH="0" baseline="0" dirty="0" smtClean="0">
                <a:ln>
                  <a:noFill/>
                </a:ln>
                <a:solidFill>
                  <a:schemeClr val="bg1"/>
                </a:solidFill>
                <a:effectLst/>
                <a:latin typeface="Arial" pitchFamily="34" charset="0"/>
                <a:cs typeface="Arial" pitchFamily="34" charset="0"/>
              </a:rPr>
              <a:t>January 3, 1981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bg1"/>
                </a:solidFill>
                <a:effectLst/>
                <a:latin typeface="Arial" pitchFamily="34" charset="0"/>
                <a:cs typeface="Arial" pitchFamily="34" charset="0"/>
              </a:rPr>
              <a:t>HEIGHT:</a:t>
            </a:r>
            <a:r>
              <a:rPr kumimoji="0" lang="en-US" sz="1400" i="0" u="none" strike="noStrike" cap="none" normalizeH="0" dirty="0" smtClean="0">
                <a:ln>
                  <a:noFill/>
                </a:ln>
                <a:solidFill>
                  <a:schemeClr val="bg1"/>
                </a:solidFill>
                <a:effectLst/>
                <a:latin typeface="Arial" pitchFamily="34" charset="0"/>
                <a:cs typeface="Arial" pitchFamily="34" charset="0"/>
              </a:rPr>
              <a:t> </a:t>
            </a:r>
            <a:r>
              <a:rPr kumimoji="0" lang="en-US" sz="1400" i="0" u="none" strike="noStrike" cap="none" normalizeH="0" baseline="0" dirty="0" smtClean="0">
                <a:ln>
                  <a:noFill/>
                </a:ln>
                <a:solidFill>
                  <a:schemeClr val="bg1"/>
                </a:solidFill>
                <a:effectLst/>
                <a:latin typeface="Arial" pitchFamily="34" charset="0"/>
                <a:cs typeface="Arial" pitchFamily="34" charset="0"/>
              </a:rPr>
              <a:t>6-4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bg1"/>
                </a:solidFill>
                <a:effectLst/>
                <a:latin typeface="Arial" pitchFamily="34" charset="0"/>
                <a:cs typeface="Arial" pitchFamily="34" charset="0"/>
              </a:rPr>
              <a:t>WEIGHT:</a:t>
            </a:r>
            <a:r>
              <a:rPr kumimoji="0" lang="en-US" sz="1400" i="0" u="none" strike="noStrike" cap="none" normalizeH="0" dirty="0" smtClean="0">
                <a:ln>
                  <a:noFill/>
                </a:ln>
                <a:solidFill>
                  <a:schemeClr val="bg1"/>
                </a:solidFill>
                <a:effectLst/>
                <a:latin typeface="Arial" pitchFamily="34" charset="0"/>
                <a:cs typeface="Arial" pitchFamily="34" charset="0"/>
              </a:rPr>
              <a:t> </a:t>
            </a:r>
            <a:r>
              <a:rPr kumimoji="0" lang="en-US" sz="1400" i="0" u="none" strike="noStrike" cap="none" normalizeH="0" baseline="0" dirty="0" smtClean="0">
                <a:ln>
                  <a:noFill/>
                </a:ln>
                <a:solidFill>
                  <a:schemeClr val="bg1"/>
                </a:solidFill>
                <a:effectLst/>
                <a:latin typeface="Arial" pitchFamily="34" charset="0"/>
                <a:cs typeface="Arial" pitchFamily="34" charset="0"/>
              </a:rPr>
              <a:t>225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bg1"/>
                </a:solidFill>
                <a:effectLst/>
                <a:latin typeface="Arial" pitchFamily="34" charset="0"/>
                <a:cs typeface="Arial" pitchFamily="34" charset="0"/>
              </a:rPr>
              <a:t>BORN:</a:t>
            </a:r>
            <a:r>
              <a:rPr kumimoji="0" lang="en-US" sz="1400" i="0" u="none" strike="noStrike" cap="none" normalizeH="0" dirty="0" smtClean="0">
                <a:ln>
                  <a:noFill/>
                </a:ln>
                <a:solidFill>
                  <a:schemeClr val="bg1"/>
                </a:solidFill>
                <a:effectLst/>
                <a:latin typeface="Arial" pitchFamily="34" charset="0"/>
                <a:cs typeface="Arial" pitchFamily="34" charset="0"/>
              </a:rPr>
              <a:t> </a:t>
            </a:r>
            <a:r>
              <a:rPr kumimoji="0" lang="en-US" sz="1400" i="0" u="none" strike="noStrike" cap="none" normalizeH="0" baseline="0" dirty="0" smtClean="0">
                <a:ln>
                  <a:noFill/>
                </a:ln>
                <a:solidFill>
                  <a:schemeClr val="bg1"/>
                </a:solidFill>
                <a:effectLst/>
                <a:latin typeface="Arial" pitchFamily="34" charset="0"/>
                <a:cs typeface="Arial" pitchFamily="34" charset="0"/>
              </a:rPr>
              <a:t>New Orleans, LA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bg1"/>
                </a:solidFill>
                <a:effectLst/>
                <a:latin typeface="Arial" pitchFamily="34" charset="0"/>
                <a:cs typeface="Arial" pitchFamily="34" charset="0"/>
              </a:rPr>
              <a:t>POSITION: Quarter Back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bg1"/>
                </a:solidFill>
                <a:effectLst/>
                <a:latin typeface="Arial" pitchFamily="34" charset="0"/>
                <a:cs typeface="Arial" pitchFamily="34" charset="0"/>
              </a:rPr>
              <a:t>COLLAGE</a:t>
            </a:r>
            <a:r>
              <a:rPr lang="en-US" sz="1400" dirty="0" smtClean="0">
                <a:solidFill>
                  <a:schemeClr val="bg1"/>
                </a:solidFill>
                <a:latin typeface="Arial" pitchFamily="34" charset="0"/>
                <a:cs typeface="Arial" pitchFamily="34" charset="0"/>
              </a:rPr>
              <a:t>: Mississippi </a:t>
            </a:r>
            <a:endParaRPr lang="en-US" sz="1400" dirty="0">
              <a:solidFill>
                <a:schemeClr val="bg1"/>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bg1"/>
                </a:solidFill>
                <a:effectLst/>
                <a:latin typeface="Arial" pitchFamily="34" charset="0"/>
                <a:cs typeface="Arial" pitchFamily="34" charset="0"/>
              </a:rPr>
              <a:t>NFL</a:t>
            </a:r>
            <a:r>
              <a:rPr kumimoji="0" lang="en-US" sz="1400" i="0" u="none" strike="noStrike" cap="none" normalizeH="0" dirty="0" smtClean="0">
                <a:ln>
                  <a:noFill/>
                </a:ln>
                <a:solidFill>
                  <a:schemeClr val="bg1"/>
                </a:solidFill>
                <a:effectLst/>
                <a:latin typeface="Arial" pitchFamily="34" charset="0"/>
                <a:cs typeface="Arial" pitchFamily="34" charset="0"/>
              </a:rPr>
              <a:t> EXP: </a:t>
            </a:r>
            <a:r>
              <a:rPr kumimoji="0" lang="en-US" sz="1400" i="0" u="none" strike="noStrike" cap="none" normalizeH="0" baseline="0" dirty="0" smtClean="0">
                <a:ln>
                  <a:noFill/>
                </a:ln>
                <a:solidFill>
                  <a:schemeClr val="bg1"/>
                </a:solidFill>
                <a:effectLst/>
                <a:latin typeface="Arial" pitchFamily="34" charset="0"/>
                <a:cs typeface="Arial" pitchFamily="34" charset="0"/>
              </a:rPr>
              <a:t>7th Year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Career Stats</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CMP: 1932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cs typeface="Arial" pitchFamily="34" charset="0"/>
              </a:rPr>
              <a:t>ATT: 3332</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YDS: 22646</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CMP%: 58.0</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YPA: 6.80</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LNG: 92</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TD: 156</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a:solidFill>
                  <a:schemeClr val="bg1"/>
                </a:solidFill>
                <a:latin typeface="Arial" pitchFamily="34" charset="0"/>
                <a:cs typeface="Arial" pitchFamily="34" charset="0"/>
              </a:rPr>
              <a:t>I</a:t>
            </a:r>
            <a:r>
              <a:rPr lang="en-US" sz="1400" dirty="0" smtClean="0">
                <a:solidFill>
                  <a:schemeClr val="bg1"/>
                </a:solidFill>
                <a:latin typeface="Arial" pitchFamily="34" charset="0"/>
                <a:cs typeface="Arial" pitchFamily="34" charset="0"/>
              </a:rPr>
              <a:t>NT: 113</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SACK: 166</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RAT: 80.2	</a:t>
            </a:r>
            <a:r>
              <a:rPr lang="en-US" dirty="0" smtClean="0">
                <a:latin typeface="Arial" pitchFamily="34" charset="0"/>
                <a:cs typeface="Arial" pitchFamily="34" charset="0"/>
              </a:rPr>
              <a:t>		</a:t>
            </a: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58716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chemeClr val="bg1"/>
                </a:solidFill>
                <a:latin typeface="Arial" pitchFamily="34" charset="0"/>
                <a:cs typeface="Arial" pitchFamily="34" charset="0"/>
              </a:rPr>
              <a:t>Number 10.</a:t>
            </a:r>
            <a:endParaRPr lang="en-US" sz="4000" b="1" dirty="0">
              <a:solidFill>
                <a:schemeClr val="bg1"/>
              </a:solidFill>
              <a:latin typeface="Arial" pitchFamily="34" charset="0"/>
              <a:cs typeface="Arial" pitchFamily="34" charset="0"/>
            </a:endParaRPr>
          </a:p>
        </p:txBody>
      </p:sp>
      <p:pic>
        <p:nvPicPr>
          <p:cNvPr id="4" name="9hDa2e_TusM?version=3&amp;hl=en_US"/>
          <p:cNvPicPr>
            <a:picLocks noGrp="1" noRot="1" noChangeAspect="1"/>
          </p:cNvPicPr>
          <p:nvPr>
            <p:ph idx="1"/>
            <a:videoFile r:link="rId1"/>
          </p:nvPr>
        </p:nvPicPr>
        <p:blipFill>
          <a:blip r:embed="rId4"/>
          <a:stretch>
            <a:fillRect/>
          </a:stretch>
        </p:blipFill>
        <p:spPr>
          <a:xfrm>
            <a:off x="3048000" y="2514600"/>
            <a:ext cx="3048000" cy="2286000"/>
          </a:xfrm>
          <a:prstGeom prst="rect">
            <a:avLst/>
          </a:prstGeom>
        </p:spPr>
      </p:pic>
    </p:spTree>
    <p:extLst>
      <p:ext uri="{BB962C8B-B14F-4D97-AF65-F5344CB8AC3E}">
        <p14:creationId xmlns:p14="http://schemas.microsoft.com/office/powerpoint/2010/main" val="1878867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TotalTime>
  <Words>376</Words>
  <Application>Microsoft Office PowerPoint</Application>
  <PresentationFormat>On-screen Show (4:3)</PresentationFormat>
  <Paragraphs>84</Paragraphs>
  <Slides>10</Slides>
  <Notes>0</Notes>
  <HiddenSlides>0</HiddenSlides>
  <MMClips>3</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Number 44.</vt:lpstr>
      <vt:lpstr>PowerPoint Presentation</vt:lpstr>
      <vt:lpstr>Number 27.</vt:lpstr>
      <vt:lpstr>PowerPoint Presentation</vt:lpstr>
      <vt:lpstr>Number 10.</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29</cp:revision>
  <dcterms:created xsi:type="dcterms:W3CDTF">2011-05-16T13:41:23Z</dcterms:created>
  <dcterms:modified xsi:type="dcterms:W3CDTF">2011-06-15T13:18:00Z</dcterms:modified>
</cp:coreProperties>
</file>