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7ED2A36-DE4E-4229-8A55-2C2DCFE76C06}" type="datetimeFigureOut">
              <a:rPr lang="en-US" smtClean="0"/>
              <a:t>6/15/2011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8251E06-F403-492D-B967-337D948D359A}"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ED2A36-DE4E-4229-8A55-2C2DCFE76C06}"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251E06-F403-492D-B967-337D948D359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ED2A36-DE4E-4229-8A55-2C2DCFE76C06}"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251E06-F403-492D-B967-337D948D359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ED2A36-DE4E-4229-8A55-2C2DCFE76C06}"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251E06-F403-492D-B967-337D948D359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ED2A36-DE4E-4229-8A55-2C2DCFE76C06}"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251E06-F403-492D-B967-337D948D359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7ED2A36-DE4E-4229-8A55-2C2DCFE76C06}"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251E06-F403-492D-B967-337D948D359A}"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7ED2A36-DE4E-4229-8A55-2C2DCFE76C06}" type="datetimeFigureOut">
              <a:rPr lang="en-US" smtClean="0"/>
              <a:t>6/15/2011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251E06-F403-492D-B967-337D948D359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ED2A36-DE4E-4229-8A55-2C2DCFE76C06}" type="datetimeFigureOut">
              <a:rPr lang="en-US" smtClean="0"/>
              <a:t>6/15/2011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251E06-F403-492D-B967-337D948D359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ED2A36-DE4E-4229-8A55-2C2DCFE76C06}" type="datetimeFigureOut">
              <a:rPr lang="en-US" smtClean="0"/>
              <a:t>6/15/2011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251E06-F403-492D-B967-337D948D359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7ED2A36-DE4E-4229-8A55-2C2DCFE76C06}" type="datetimeFigureOut">
              <a:rPr lang="en-US" smtClean="0"/>
              <a:t>6/15/2011</a:t>
            </a:fld>
            <a:endParaRPr lang="en-US"/>
          </a:p>
        </p:txBody>
      </p:sp>
      <p:sp>
        <p:nvSpPr>
          <p:cNvPr id="7" name="Slide Number Placeholder 6"/>
          <p:cNvSpPr>
            <a:spLocks noGrp="1"/>
          </p:cNvSpPr>
          <p:nvPr>
            <p:ph type="sldNum" sz="quarter" idx="12"/>
          </p:nvPr>
        </p:nvSpPr>
        <p:spPr/>
        <p:txBody>
          <a:bodyPr/>
          <a:lstStyle/>
          <a:p>
            <a:fld id="{A8251E06-F403-492D-B967-337D948D359A}"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ED2A36-DE4E-4229-8A55-2C2DCFE76C06}" type="datetimeFigureOut">
              <a:rPr lang="en-US" smtClean="0"/>
              <a:t>6/15/2011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A8251E06-F403-492D-B967-337D948D359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7ED2A36-DE4E-4229-8A55-2C2DCFE76C06}" type="datetimeFigureOut">
              <a:rPr lang="en-US" smtClean="0"/>
              <a:t>6/15/2011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8251E06-F403-492D-B967-337D948D359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57344" y="0"/>
            <a:ext cx="3429000" cy="2308324"/>
          </a:xfrm>
          <a:prstGeom prst="rect">
            <a:avLst/>
          </a:prstGeom>
          <a:noFill/>
        </p:spPr>
        <p:txBody>
          <a:bodyPr wrap="square" rtlCol="0">
            <a:spAutoFit/>
          </a:bodyPr>
          <a:lstStyle/>
          <a:p>
            <a:r>
              <a:rPr lang="en-US" sz="4800" b="1" dirty="0" smtClean="0">
                <a:solidFill>
                  <a:schemeClr val="accent2">
                    <a:lumMod val="50000"/>
                  </a:schemeClr>
                </a:solidFill>
                <a:latin typeface="Adobe Kaiti Std R" pitchFamily="18" charset="-128"/>
                <a:ea typeface="Adobe Kaiti Std R" pitchFamily="18" charset="-128"/>
              </a:rPr>
              <a:t>Healthy Living for Teens</a:t>
            </a:r>
            <a:endParaRPr lang="en-US" sz="4800" b="1" dirty="0">
              <a:solidFill>
                <a:schemeClr val="accent2">
                  <a:lumMod val="50000"/>
                </a:schemeClr>
              </a:solidFill>
              <a:latin typeface="Adobe Kaiti Std R" pitchFamily="18" charset="-128"/>
              <a:ea typeface="Adobe Kaiti Std R" pitchFamily="18" charset="-128"/>
            </a:endParaRPr>
          </a:p>
        </p:txBody>
      </p:sp>
      <p:sp>
        <p:nvSpPr>
          <p:cNvPr id="6" name="TextBox 5"/>
          <p:cNvSpPr txBox="1"/>
          <p:nvPr/>
        </p:nvSpPr>
        <p:spPr>
          <a:xfrm>
            <a:off x="0" y="6119336"/>
            <a:ext cx="3657600" cy="738664"/>
          </a:xfrm>
          <a:prstGeom prst="rect">
            <a:avLst/>
          </a:prstGeom>
          <a:noFill/>
        </p:spPr>
        <p:txBody>
          <a:bodyPr wrap="square" rtlCol="0">
            <a:spAutoFit/>
          </a:bodyPr>
          <a:lstStyle/>
          <a:p>
            <a:r>
              <a:rPr lang="en-US" sz="1400" dirty="0" smtClean="0">
                <a:solidFill>
                  <a:schemeClr val="bg2">
                    <a:lumMod val="10000"/>
                  </a:schemeClr>
                </a:solidFill>
                <a:latin typeface="Adobe Kaiti Std R" pitchFamily="18" charset="-128"/>
                <a:ea typeface="Adobe Kaiti Std R" pitchFamily="18" charset="-128"/>
              </a:rPr>
              <a:t>Presented by: Bryan Souza</a:t>
            </a:r>
          </a:p>
          <a:p>
            <a:r>
              <a:rPr lang="en-US" sz="1400" dirty="0" smtClean="0">
                <a:solidFill>
                  <a:schemeClr val="bg2">
                    <a:lumMod val="10000"/>
                  </a:schemeClr>
                </a:solidFill>
                <a:latin typeface="Adobe Kaiti Std R" pitchFamily="18" charset="-128"/>
                <a:ea typeface="Adobe Kaiti Std R" pitchFamily="18" charset="-128"/>
              </a:rPr>
              <a:t>Project #11: Healthy Living for Teens</a:t>
            </a:r>
          </a:p>
          <a:p>
            <a:r>
              <a:rPr lang="en-US" sz="1400" dirty="0" smtClean="0">
                <a:solidFill>
                  <a:schemeClr val="bg2">
                    <a:lumMod val="10000"/>
                  </a:schemeClr>
                </a:solidFill>
                <a:latin typeface="Adobe Kaiti Std R" pitchFamily="18" charset="-128"/>
                <a:ea typeface="Adobe Kaiti Std R" pitchFamily="18" charset="-128"/>
              </a:rPr>
              <a:t>5.13.11</a:t>
            </a:r>
            <a:endParaRPr lang="en-US" sz="1400" dirty="0">
              <a:solidFill>
                <a:schemeClr val="bg2">
                  <a:lumMod val="10000"/>
                </a:schemeClr>
              </a:solidFill>
              <a:latin typeface="Adobe Kaiti Std R" pitchFamily="18" charset="-128"/>
              <a:ea typeface="Adobe Kaiti Std R" pitchFamily="18" charset="-128"/>
            </a:endParaRPr>
          </a:p>
        </p:txBody>
      </p:sp>
      <p:pic>
        <p:nvPicPr>
          <p:cNvPr id="1027" name="Picture 3" descr="C:\Documents and Settings\bryansouza\Local Settings\Temporary Internet Files\Content.IE5\P3517F1S\MC900441872[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8344" y="2895600"/>
            <a:ext cx="2667000" cy="2349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0593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anim calcmode="lin" valueType="num">
                                      <p:cBhvr additive="base">
                                        <p:cTn id="13" dur="500" fill="hold"/>
                                        <p:tgtEl>
                                          <p:spTgt spid="1027"/>
                                        </p:tgtEl>
                                        <p:attrNameLst>
                                          <p:attrName>ppt_x</p:attrName>
                                        </p:attrNameLst>
                                      </p:cBhvr>
                                      <p:tavLst>
                                        <p:tav tm="0">
                                          <p:val>
                                            <p:strVal val="#ppt_x"/>
                                          </p:val>
                                        </p:tav>
                                        <p:tav tm="100000">
                                          <p:val>
                                            <p:strVal val="#ppt_x"/>
                                          </p:val>
                                        </p:tav>
                                      </p:tavLst>
                                    </p:anim>
                                    <p:anim calcmode="lin" valueType="num">
                                      <p:cBhvr additive="base">
                                        <p:cTn id="14"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 calcmode="lin" valueType="num">
                                      <p:cBhvr additive="base">
                                        <p:cTn id="2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 calcmode="lin" valueType="num">
                                      <p:cBhvr additive="base">
                                        <p:cTn id="2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684128"/>
            <a:ext cx="4419600" cy="3139321"/>
          </a:xfrm>
          <a:prstGeom prst="rect">
            <a:avLst/>
          </a:prstGeom>
          <a:noFill/>
        </p:spPr>
        <p:txBody>
          <a:bodyPr wrap="square" rtlCol="0">
            <a:spAutoFit/>
          </a:bodyPr>
          <a:lstStyle/>
          <a:p>
            <a:pPr algn="just"/>
            <a:r>
              <a:rPr lang="en-US" dirty="0" smtClean="0">
                <a:solidFill>
                  <a:schemeClr val="accent6">
                    <a:lumMod val="75000"/>
                  </a:schemeClr>
                </a:solidFill>
                <a:latin typeface="Adobe Kaiti Std R" pitchFamily="18" charset="-128"/>
                <a:ea typeface="Adobe Kaiti Std R" pitchFamily="18" charset="-128"/>
              </a:rPr>
              <a:t>	Juggling school work, athletics, a part-time job, and a social life with friends, its no wonder teenagers today struggle to live a healthy lifestyle. This presentation is a guide for teens on how to eat healthy, stay fit, and live a balanced, stress-free life.</a:t>
            </a:r>
          </a:p>
          <a:p>
            <a:pPr algn="just"/>
            <a:endParaRPr lang="en-US" dirty="0">
              <a:solidFill>
                <a:schemeClr val="accent6">
                  <a:lumMod val="75000"/>
                </a:schemeClr>
              </a:solidFill>
              <a:latin typeface="Adobe Kaiti Std R" pitchFamily="18" charset="-128"/>
              <a:ea typeface="Adobe Kaiti Std R" pitchFamily="18" charset="-128"/>
            </a:endParaRPr>
          </a:p>
          <a:p>
            <a:pPr algn="just"/>
            <a:r>
              <a:rPr lang="en-US" dirty="0" smtClean="0">
                <a:solidFill>
                  <a:schemeClr val="accent6">
                    <a:lumMod val="75000"/>
                  </a:schemeClr>
                </a:solidFill>
                <a:latin typeface="Adobe Kaiti Std R" pitchFamily="18" charset="-128"/>
                <a:ea typeface="Adobe Kaiti Std R" pitchFamily="18" charset="-128"/>
              </a:rPr>
              <a:t>	Throughout this presentation, click the arrow button to advance to the next slide.</a:t>
            </a:r>
            <a:endParaRPr lang="en-US" dirty="0">
              <a:solidFill>
                <a:schemeClr val="accent6">
                  <a:lumMod val="75000"/>
                </a:schemeClr>
              </a:solidFill>
              <a:latin typeface="Adobe Kaiti Std R" pitchFamily="18" charset="-128"/>
              <a:ea typeface="Adobe Kaiti Std R" pitchFamily="18" charset="-128"/>
            </a:endParaRPr>
          </a:p>
        </p:txBody>
      </p:sp>
      <p:pic>
        <p:nvPicPr>
          <p:cNvPr id="2050" name="Picture 2" descr="C:\Documents and Settings\bryansouza\Local Settings\Temporary Internet Files\Content.IE5\VSOCWB61\MC9000225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1692612"/>
            <a:ext cx="2152193" cy="2702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97537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 calcmode="lin" valueType="num">
                                      <p:cBhvr additive="base">
                                        <p:cTn id="1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066800"/>
            <a:ext cx="9144000" cy="830997"/>
          </a:xfrm>
          <a:prstGeom prst="rect">
            <a:avLst/>
          </a:prstGeom>
          <a:noFill/>
        </p:spPr>
        <p:txBody>
          <a:bodyPr wrap="square" rtlCol="0">
            <a:spAutoFit/>
          </a:bodyPr>
          <a:lstStyle/>
          <a:p>
            <a:pPr algn="ctr"/>
            <a:r>
              <a:rPr lang="en-US" sz="4800" b="1" dirty="0" smtClean="0">
                <a:solidFill>
                  <a:schemeClr val="accent6">
                    <a:lumMod val="50000"/>
                  </a:schemeClr>
                </a:solidFill>
                <a:latin typeface="Adobe Kaiti Std R" pitchFamily="18" charset="-128"/>
                <a:ea typeface="Adobe Kaiti Std R" pitchFamily="18" charset="-128"/>
              </a:rPr>
              <a:t>Maintain a Healthy Diet</a:t>
            </a:r>
            <a:endParaRPr lang="en-US" sz="4800" b="1" dirty="0">
              <a:solidFill>
                <a:schemeClr val="accent6">
                  <a:lumMod val="50000"/>
                </a:schemeClr>
              </a:solidFill>
              <a:latin typeface="Adobe Kaiti Std R" pitchFamily="18" charset="-128"/>
              <a:ea typeface="Adobe Kaiti Std R" pitchFamily="18" charset="-128"/>
            </a:endParaRPr>
          </a:p>
        </p:txBody>
      </p:sp>
      <p:sp>
        <p:nvSpPr>
          <p:cNvPr id="3" name="TextBox 2"/>
          <p:cNvSpPr txBox="1"/>
          <p:nvPr/>
        </p:nvSpPr>
        <p:spPr>
          <a:xfrm>
            <a:off x="457200" y="2096869"/>
            <a:ext cx="8229600" cy="2862322"/>
          </a:xfrm>
          <a:prstGeom prst="rect">
            <a:avLst/>
          </a:prstGeom>
          <a:noFill/>
        </p:spPr>
        <p:txBody>
          <a:bodyPr wrap="square" rtlCol="0">
            <a:spAutoFit/>
          </a:bodyPr>
          <a:lstStyle/>
          <a:p>
            <a:pPr algn="just"/>
            <a:r>
              <a:rPr lang="en-US" dirty="0" smtClean="0">
                <a:solidFill>
                  <a:schemeClr val="accent6">
                    <a:lumMod val="75000"/>
                  </a:schemeClr>
                </a:solidFill>
                <a:latin typeface="Adobe Kaiti Std R" pitchFamily="18" charset="-128"/>
                <a:ea typeface="Adobe Kaiti Std R" pitchFamily="18" charset="-128"/>
              </a:rPr>
              <a:t>	Jumpstart your day by eating a well-balanced breakfast. Here are some quick-prep, delicious, high-protein breakfast ideas to try:</a:t>
            </a:r>
          </a:p>
          <a:p>
            <a:pPr algn="just"/>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Oatmeal with chopped nuts, raisins, a sliced banana, or sliced strawberries. For extra protein, add a scoop of peanut butter.</a:t>
            </a:r>
          </a:p>
          <a:p>
            <a:pPr marL="285750" indent="-285750" algn="just">
              <a:buClr>
                <a:schemeClr val="accent2"/>
              </a:buClr>
              <a:buFont typeface="Arial" pitchFamily="34" charset="0"/>
              <a:buChar char="•"/>
            </a:pPr>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Add some fresh fruit to a low fat yogurt topped with some granola or chopped nuts.</a:t>
            </a:r>
          </a:p>
          <a:p>
            <a:pPr marL="285750" indent="-285750" algn="just">
              <a:buClr>
                <a:schemeClr val="accent2"/>
              </a:buClr>
              <a:buFont typeface="Arial" pitchFamily="34" charset="0"/>
              <a:buChar char="•"/>
            </a:pPr>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Whole grain toast or a bagel with peanut butter and a piece of fresh fruit.</a:t>
            </a:r>
            <a:endParaRPr lang="en-US" dirty="0">
              <a:solidFill>
                <a:schemeClr val="accent6">
                  <a:lumMod val="75000"/>
                </a:schemeClr>
              </a:solidFill>
              <a:latin typeface="Adobe Kaiti Std R" pitchFamily="18" charset="-128"/>
              <a:ea typeface="Adobe Kaiti Std R" pitchFamily="18" charset="-128"/>
            </a:endParaRPr>
          </a:p>
        </p:txBody>
      </p:sp>
      <p:pic>
        <p:nvPicPr>
          <p:cNvPr id="3080" name="Picture 8" descr="C:\Documents and Settings\bryansouza\Local Settings\Temporary Internet Files\Content.IE5\9HE1ZVJQ\MC90002245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619150">
            <a:off x="2589414" y="4558162"/>
            <a:ext cx="3965171" cy="19027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67520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080"/>
                                        </p:tgtEl>
                                        <p:attrNameLst>
                                          <p:attrName>style.visibility</p:attrName>
                                        </p:attrNameLst>
                                      </p:cBhvr>
                                      <p:to>
                                        <p:strVal val="visible"/>
                                      </p:to>
                                    </p:set>
                                    <p:anim calcmode="lin" valueType="num">
                                      <p:cBhvr>
                                        <p:cTn id="7" dur="500" fill="hold"/>
                                        <p:tgtEl>
                                          <p:spTgt spid="3080"/>
                                        </p:tgtEl>
                                        <p:attrNameLst>
                                          <p:attrName>ppt_w</p:attrName>
                                        </p:attrNameLst>
                                      </p:cBhvr>
                                      <p:tavLst>
                                        <p:tav tm="0">
                                          <p:val>
                                            <p:fltVal val="0"/>
                                          </p:val>
                                        </p:tav>
                                        <p:tav tm="100000">
                                          <p:val>
                                            <p:strVal val="#ppt_w"/>
                                          </p:val>
                                        </p:tav>
                                      </p:tavLst>
                                    </p:anim>
                                    <p:anim calcmode="lin" valueType="num">
                                      <p:cBhvr>
                                        <p:cTn id="8" dur="500" fill="hold"/>
                                        <p:tgtEl>
                                          <p:spTgt spid="3080"/>
                                        </p:tgtEl>
                                        <p:attrNameLst>
                                          <p:attrName>ppt_h</p:attrName>
                                        </p:attrNameLst>
                                      </p:cBhvr>
                                      <p:tavLst>
                                        <p:tav tm="0">
                                          <p:val>
                                            <p:fltVal val="0"/>
                                          </p:val>
                                        </p:tav>
                                        <p:tav tm="100000">
                                          <p:val>
                                            <p:strVal val="#ppt_h"/>
                                          </p:val>
                                        </p:tav>
                                      </p:tavLst>
                                    </p:anim>
                                    <p:animEffect transition="in" filter="fade">
                                      <p:cBhvr>
                                        <p:cTn id="9" dur="500"/>
                                        <p:tgtEl>
                                          <p:spTgt spid="308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p:cTn id="2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6" dur="500"/>
                                        <p:tgtEl>
                                          <p:spTgt spid="3">
                                            <p:txEl>
                                              <p:pRg st="4" end="4"/>
                                            </p:txEl>
                                          </p:spTgt>
                                        </p:tgtEl>
                                      </p:cBhvr>
                                    </p:animEffect>
                                  </p:childTnLst>
                                </p:cTn>
                              </p:par>
                              <p:par>
                                <p:cTn id="27" presetID="53" presetClass="entr" presetSubtype="16"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p:cTn id="29"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2">
                                            <p:txEl>
                                              <p:pRg st="0" end="0"/>
                                            </p:txEl>
                                          </p:spTgt>
                                        </p:tgtEl>
                                        <p:attrNameLst>
                                          <p:attrName>style.visibility</p:attrName>
                                        </p:attrNameLst>
                                      </p:cBhvr>
                                      <p:to>
                                        <p:strVal val="visible"/>
                                      </p:to>
                                    </p:set>
                                    <p:anim calcmode="lin" valueType="num">
                                      <p:cBhvr additive="base">
                                        <p:cTn id="36"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990600"/>
            <a:ext cx="8686800" cy="769441"/>
          </a:xfrm>
          <a:prstGeom prst="rect">
            <a:avLst/>
          </a:prstGeom>
          <a:noFill/>
        </p:spPr>
        <p:txBody>
          <a:bodyPr wrap="square" rtlCol="0">
            <a:spAutoFit/>
          </a:bodyPr>
          <a:lstStyle/>
          <a:p>
            <a:pPr algn="ctr"/>
            <a:r>
              <a:rPr lang="en-US" sz="4400" b="1" dirty="0" smtClean="0">
                <a:solidFill>
                  <a:schemeClr val="accent6">
                    <a:lumMod val="50000"/>
                  </a:schemeClr>
                </a:solidFill>
                <a:latin typeface="Adobe Kaiti Std R" pitchFamily="18" charset="-128"/>
                <a:ea typeface="Adobe Kaiti Std R" pitchFamily="18" charset="-128"/>
              </a:rPr>
              <a:t>Pack a Lunch With a Punch</a:t>
            </a:r>
            <a:endParaRPr lang="en-US" sz="4400" b="1" dirty="0">
              <a:solidFill>
                <a:schemeClr val="accent6">
                  <a:lumMod val="50000"/>
                </a:schemeClr>
              </a:solidFill>
              <a:latin typeface="Adobe Kaiti Std R" pitchFamily="18" charset="-128"/>
              <a:ea typeface="Adobe Kaiti Std R" pitchFamily="18" charset="-128"/>
            </a:endParaRPr>
          </a:p>
        </p:txBody>
      </p:sp>
      <p:sp>
        <p:nvSpPr>
          <p:cNvPr id="3" name="TextBox 2"/>
          <p:cNvSpPr txBox="1"/>
          <p:nvPr/>
        </p:nvSpPr>
        <p:spPr>
          <a:xfrm>
            <a:off x="457200" y="1676400"/>
            <a:ext cx="5257800" cy="4801314"/>
          </a:xfrm>
          <a:prstGeom prst="rect">
            <a:avLst/>
          </a:prstGeom>
          <a:noFill/>
        </p:spPr>
        <p:txBody>
          <a:bodyPr wrap="square" rtlCol="0">
            <a:spAutoFit/>
          </a:bodyPr>
          <a:lstStyle/>
          <a:p>
            <a:pPr algn="just"/>
            <a:r>
              <a:rPr lang="en-US" dirty="0" smtClean="0">
                <a:solidFill>
                  <a:schemeClr val="accent6">
                    <a:lumMod val="75000"/>
                  </a:schemeClr>
                </a:solidFill>
                <a:latin typeface="Adobe Kaiti Std R" pitchFamily="18" charset="-128"/>
                <a:ea typeface="Adobe Kaiti Std R" pitchFamily="18" charset="-128"/>
              </a:rPr>
              <a:t>	Lunch time in the school cafeteria is most likely a time where eating lunch is not a priority and socializing with your friends is. Here are some easy to eat, lunch ideas to help you finish your school day strong and energized.</a:t>
            </a:r>
          </a:p>
          <a:p>
            <a:pPr algn="just"/>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Egg or tuna salad sandwich on whole wheat bread with lettuce and tomato and a piece of fruit on the side. </a:t>
            </a:r>
          </a:p>
          <a:p>
            <a:pPr marL="285750" indent="-285750" algn="just">
              <a:buClr>
                <a:schemeClr val="accent2"/>
              </a:buClr>
              <a:buFont typeface="Arial" pitchFamily="34" charset="0"/>
              <a:buChar char="•"/>
            </a:pPr>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Turkey on a whole wheat wrap with lettuce, tomato, and cheese. Add extra veggies with a side of ranch dressing to complete your lunch.</a:t>
            </a:r>
          </a:p>
          <a:p>
            <a:pPr marL="285750" indent="-285750" algn="just">
              <a:buClr>
                <a:schemeClr val="accent2"/>
              </a:buClr>
              <a:buFont typeface="Arial" pitchFamily="34" charset="0"/>
              <a:buChar char="•"/>
            </a:pPr>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Salad with lots of colorful veggies topped with chicken, chickpeas, or red kidney beans for protein and yogurt with fruit on the side.</a:t>
            </a:r>
            <a:endParaRPr lang="en-US" dirty="0">
              <a:solidFill>
                <a:schemeClr val="accent6">
                  <a:lumMod val="75000"/>
                </a:schemeClr>
              </a:solidFill>
              <a:latin typeface="Adobe Kaiti Std R" pitchFamily="18" charset="-128"/>
              <a:ea typeface="Adobe Kaiti Std R" pitchFamily="18" charset="-128"/>
            </a:endParaRPr>
          </a:p>
        </p:txBody>
      </p:sp>
      <p:pic>
        <p:nvPicPr>
          <p:cNvPr id="4098" name="Picture 2" descr="C:\Documents and Settings\bryansouza\Local Settings\Temporary Internet Files\Content.IE5\P3517F1S\MC90009472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2667000"/>
            <a:ext cx="2696173"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9332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 calcmode="lin" valueType="num">
                                      <p:cBhvr>
                                        <p:cTn id="4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45" dur="500"/>
                                        <p:tgtEl>
                                          <p:spTgt spid="3">
                                            <p:txEl>
                                              <p:pRg st="2" end="2"/>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nodeType="clickEffect">
                                  <p:stCondLst>
                                    <p:cond delay="0"/>
                                  </p:stCondLst>
                                  <p:childTnLst>
                                    <p:set>
                                      <p:cBhvr>
                                        <p:cTn id="49" dur="1" fill="hold">
                                          <p:stCondLst>
                                            <p:cond delay="0"/>
                                          </p:stCondLst>
                                        </p:cTn>
                                        <p:tgtEl>
                                          <p:spTgt spid="3">
                                            <p:txEl>
                                              <p:pRg st="4" end="4"/>
                                            </p:txEl>
                                          </p:spTgt>
                                        </p:tgtEl>
                                        <p:attrNameLst>
                                          <p:attrName>style.visibility</p:attrName>
                                        </p:attrNameLst>
                                      </p:cBhvr>
                                      <p:to>
                                        <p:strVal val="visible"/>
                                      </p:to>
                                    </p:set>
                                    <p:anim calcmode="lin" valueType="num">
                                      <p:cBhvr>
                                        <p:cTn id="50"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51"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52" dur="500"/>
                                        <p:tgtEl>
                                          <p:spTgt spid="3">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3">
                                            <p:txEl>
                                              <p:pRg st="6" end="6"/>
                                            </p:txEl>
                                          </p:spTgt>
                                        </p:tgtEl>
                                        <p:attrNameLst>
                                          <p:attrName>style.visibility</p:attrName>
                                        </p:attrNameLst>
                                      </p:cBhvr>
                                      <p:to>
                                        <p:strVal val="visible"/>
                                      </p:to>
                                    </p:set>
                                    <p:anim calcmode="lin" valueType="num">
                                      <p:cBhvr>
                                        <p:cTn id="57"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8"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84" y="990600"/>
            <a:ext cx="9144000" cy="830997"/>
          </a:xfrm>
          <a:prstGeom prst="rect">
            <a:avLst/>
          </a:prstGeom>
          <a:noFill/>
        </p:spPr>
        <p:txBody>
          <a:bodyPr wrap="square" rtlCol="0">
            <a:spAutoFit/>
          </a:bodyPr>
          <a:lstStyle/>
          <a:p>
            <a:pPr algn="ctr"/>
            <a:r>
              <a:rPr lang="en-US" sz="4800" b="1" dirty="0" smtClean="0">
                <a:solidFill>
                  <a:schemeClr val="accent6">
                    <a:lumMod val="50000"/>
                  </a:schemeClr>
                </a:solidFill>
                <a:latin typeface="Adobe Kaiti Std R" pitchFamily="18" charset="-128"/>
                <a:ea typeface="Adobe Kaiti Std R" pitchFamily="18" charset="-128"/>
              </a:rPr>
              <a:t>Satisfying Suppers</a:t>
            </a:r>
            <a:endParaRPr lang="en-US" sz="4800" b="1" dirty="0">
              <a:solidFill>
                <a:schemeClr val="accent6">
                  <a:lumMod val="50000"/>
                </a:schemeClr>
              </a:solidFill>
              <a:latin typeface="Adobe Kaiti Std R" pitchFamily="18" charset="-128"/>
              <a:ea typeface="Adobe Kaiti Std R" pitchFamily="18" charset="-128"/>
            </a:endParaRPr>
          </a:p>
        </p:txBody>
      </p:sp>
      <p:sp>
        <p:nvSpPr>
          <p:cNvPr id="3" name="TextBox 2"/>
          <p:cNvSpPr txBox="1"/>
          <p:nvPr/>
        </p:nvSpPr>
        <p:spPr>
          <a:xfrm>
            <a:off x="457200" y="1905000"/>
            <a:ext cx="8229600" cy="2862322"/>
          </a:xfrm>
          <a:prstGeom prst="rect">
            <a:avLst/>
          </a:prstGeom>
          <a:noFill/>
        </p:spPr>
        <p:txBody>
          <a:bodyPr wrap="square" rtlCol="0">
            <a:spAutoFit/>
          </a:bodyPr>
          <a:lstStyle/>
          <a:p>
            <a:pPr algn="just"/>
            <a:r>
              <a:rPr lang="en-US" dirty="0" smtClean="0">
                <a:solidFill>
                  <a:schemeClr val="accent6">
                    <a:lumMod val="75000"/>
                  </a:schemeClr>
                </a:solidFill>
                <a:latin typeface="Adobe Kaiti Std R" pitchFamily="18" charset="-128"/>
                <a:ea typeface="Adobe Kaiti Std R" pitchFamily="18" charset="-128"/>
              </a:rPr>
              <a:t>Add a small salad to each of the delicious dinner ideas below and you will be able to finish your night strong and energized.</a:t>
            </a:r>
          </a:p>
          <a:p>
            <a:pPr algn="just"/>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Stir fry vegetables with shrimp, chicken or tofu</a:t>
            </a:r>
          </a:p>
          <a:p>
            <a:pPr marL="285750" indent="-285750" algn="just">
              <a:buClr>
                <a:schemeClr val="accent2"/>
              </a:buClr>
              <a:buFont typeface="Arial" pitchFamily="34" charset="0"/>
              <a:buChar char="•"/>
            </a:pPr>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Chicken fajitas with guacamole and salsa</a:t>
            </a:r>
          </a:p>
          <a:p>
            <a:pPr marL="285750" indent="-285750" algn="just">
              <a:buClr>
                <a:schemeClr val="accent2"/>
              </a:buClr>
              <a:buFont typeface="Arial" pitchFamily="34" charset="0"/>
              <a:buChar char="•"/>
            </a:pPr>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Broiled salmon or chicken with vegetables</a:t>
            </a:r>
          </a:p>
          <a:p>
            <a:pPr marL="285750" indent="-285750" algn="just">
              <a:buClr>
                <a:schemeClr val="accent2"/>
              </a:buClr>
              <a:buFont typeface="Arial" pitchFamily="34" charset="0"/>
              <a:buChar char="•"/>
            </a:pPr>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Baked potato with vegetables or chili topping</a:t>
            </a:r>
          </a:p>
        </p:txBody>
      </p:sp>
      <p:pic>
        <p:nvPicPr>
          <p:cNvPr id="5123" name="Picture 3" descr="C:\Documents and Settings\bryansouza\Local Settings\Temporary Internet Files\Content.IE5\P3517F1S\MC90001294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6400" y="2590800"/>
            <a:ext cx="2740152" cy="19115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56376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5123"/>
                                        </p:tgtEl>
                                        <p:attrNameLst>
                                          <p:attrName>style.visibility</p:attrName>
                                        </p:attrNameLst>
                                      </p:cBhvr>
                                      <p:to>
                                        <p:strVal val="visible"/>
                                      </p:to>
                                    </p:set>
                                    <p:anim calcmode="lin" valueType="num">
                                      <p:cBhvr>
                                        <p:cTn id="35" dur="1000" fill="hold"/>
                                        <p:tgtEl>
                                          <p:spTgt spid="5123"/>
                                        </p:tgtEl>
                                        <p:attrNameLst>
                                          <p:attrName>ppt_w</p:attrName>
                                        </p:attrNameLst>
                                      </p:cBhvr>
                                      <p:tavLst>
                                        <p:tav tm="0">
                                          <p:val>
                                            <p:fltVal val="0"/>
                                          </p:val>
                                        </p:tav>
                                        <p:tav tm="100000">
                                          <p:val>
                                            <p:strVal val="#ppt_w"/>
                                          </p:val>
                                        </p:tav>
                                      </p:tavLst>
                                    </p:anim>
                                    <p:anim calcmode="lin" valueType="num">
                                      <p:cBhvr>
                                        <p:cTn id="36" dur="1000" fill="hold"/>
                                        <p:tgtEl>
                                          <p:spTgt spid="5123"/>
                                        </p:tgtEl>
                                        <p:attrNameLst>
                                          <p:attrName>ppt_h</p:attrName>
                                        </p:attrNameLst>
                                      </p:cBhvr>
                                      <p:tavLst>
                                        <p:tav tm="0">
                                          <p:val>
                                            <p:fltVal val="0"/>
                                          </p:val>
                                        </p:tav>
                                        <p:tav tm="100000">
                                          <p:val>
                                            <p:strVal val="#ppt_h"/>
                                          </p:val>
                                        </p:tav>
                                      </p:tavLst>
                                    </p:anim>
                                    <p:anim calcmode="lin" valueType="num">
                                      <p:cBhvr>
                                        <p:cTn id="37" dur="1000" fill="hold"/>
                                        <p:tgtEl>
                                          <p:spTgt spid="5123"/>
                                        </p:tgtEl>
                                        <p:attrNameLst>
                                          <p:attrName>style.rotation</p:attrName>
                                        </p:attrNameLst>
                                      </p:cBhvr>
                                      <p:tavLst>
                                        <p:tav tm="0">
                                          <p:val>
                                            <p:fltVal val="90"/>
                                          </p:val>
                                        </p:tav>
                                        <p:tav tm="100000">
                                          <p:val>
                                            <p:fltVal val="0"/>
                                          </p:val>
                                        </p:tav>
                                      </p:tavLst>
                                    </p:anim>
                                    <p:animEffect transition="in" filter="fade">
                                      <p:cBhvr>
                                        <p:cTn id="38" dur="1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914400"/>
            <a:ext cx="9144000" cy="830997"/>
          </a:xfrm>
          <a:prstGeom prst="rect">
            <a:avLst/>
          </a:prstGeom>
          <a:noFill/>
        </p:spPr>
        <p:txBody>
          <a:bodyPr wrap="square" rtlCol="0">
            <a:spAutoFit/>
          </a:bodyPr>
          <a:lstStyle/>
          <a:p>
            <a:pPr algn="ctr"/>
            <a:r>
              <a:rPr lang="en-US" sz="4800" b="1" dirty="0" smtClean="0">
                <a:solidFill>
                  <a:schemeClr val="accent6">
                    <a:lumMod val="50000"/>
                  </a:schemeClr>
                </a:solidFill>
                <a:latin typeface="Adobe Kaiti Std R" pitchFamily="18" charset="-128"/>
                <a:ea typeface="Adobe Kaiti Std R" pitchFamily="18" charset="-128"/>
              </a:rPr>
              <a:t>Smart snacking Ideas</a:t>
            </a:r>
            <a:endParaRPr lang="en-US" sz="4800" b="1" dirty="0">
              <a:solidFill>
                <a:schemeClr val="accent6">
                  <a:lumMod val="50000"/>
                </a:schemeClr>
              </a:solidFill>
              <a:latin typeface="Adobe Kaiti Std R" pitchFamily="18" charset="-128"/>
              <a:ea typeface="Adobe Kaiti Std R" pitchFamily="18" charset="-128"/>
            </a:endParaRPr>
          </a:p>
        </p:txBody>
      </p:sp>
      <p:sp>
        <p:nvSpPr>
          <p:cNvPr id="3" name="TextBox 2"/>
          <p:cNvSpPr txBox="1"/>
          <p:nvPr/>
        </p:nvSpPr>
        <p:spPr>
          <a:xfrm>
            <a:off x="457200" y="1676400"/>
            <a:ext cx="8229600" cy="3693319"/>
          </a:xfrm>
          <a:prstGeom prst="rect">
            <a:avLst/>
          </a:prstGeom>
          <a:noFill/>
        </p:spPr>
        <p:txBody>
          <a:bodyPr wrap="square" rtlCol="0">
            <a:spAutoFit/>
          </a:bodyPr>
          <a:lstStyle/>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Make healthy snacking a part of your everyday routine with the following healthy snack ideas:</a:t>
            </a:r>
          </a:p>
          <a:p>
            <a:pPr marL="285750" indent="-285750" algn="just">
              <a:buClr>
                <a:schemeClr val="accent2"/>
              </a:buClr>
              <a:buFont typeface="Arial" pitchFamily="34" charset="0"/>
              <a:buChar char="•"/>
            </a:pPr>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Whole wheat pretzels with spicy mustard </a:t>
            </a:r>
          </a:p>
          <a:p>
            <a:pPr marL="285750" indent="-285750" algn="just">
              <a:buClr>
                <a:schemeClr val="accent2"/>
              </a:buClr>
              <a:buFont typeface="Arial" pitchFamily="34" charset="0"/>
              <a:buChar char="•"/>
            </a:pPr>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Rice cakes with peanut butter and raisins </a:t>
            </a:r>
          </a:p>
          <a:p>
            <a:pPr marL="285750" indent="-285750" algn="just">
              <a:buClr>
                <a:schemeClr val="accent2"/>
              </a:buClr>
              <a:buFont typeface="Arial" pitchFamily="34" charset="0"/>
              <a:buChar char="•"/>
            </a:pPr>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Low fat yogurt topped with fresh fruit </a:t>
            </a:r>
          </a:p>
          <a:p>
            <a:pPr marL="285750" indent="-285750" algn="just">
              <a:buClr>
                <a:schemeClr val="accent2"/>
              </a:buClr>
              <a:buFont typeface="Arial" pitchFamily="34" charset="0"/>
              <a:buChar char="•"/>
            </a:pPr>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Fresh cut veggies and hummus</a:t>
            </a:r>
          </a:p>
          <a:p>
            <a:pPr marL="285750" indent="-285750" algn="just">
              <a:buClr>
                <a:schemeClr val="accent2"/>
              </a:buClr>
              <a:buFont typeface="Arial" pitchFamily="34" charset="0"/>
              <a:buChar char="•"/>
            </a:pPr>
            <a:endParaRPr lang="en-US" dirty="0">
              <a:solidFill>
                <a:schemeClr val="accent6">
                  <a:lumMod val="75000"/>
                </a:schemeClr>
              </a:solidFill>
              <a:latin typeface="Adobe Kaiti Std R" pitchFamily="18" charset="-128"/>
              <a:ea typeface="Adobe Kaiti Std R" pitchFamily="18" charset="-128"/>
            </a:endParaRPr>
          </a:p>
          <a:p>
            <a:pPr marL="285750" indent="-285750" algn="just">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Trail mix – combine whole grain oats, chopped walnuts, and dried cranberries</a:t>
            </a:r>
            <a:endParaRPr lang="en-US" dirty="0">
              <a:solidFill>
                <a:schemeClr val="accent6">
                  <a:lumMod val="75000"/>
                </a:schemeClr>
              </a:solidFill>
              <a:latin typeface="Adobe Kaiti Std R" pitchFamily="18" charset="-128"/>
              <a:ea typeface="Adobe Kaiti Std R" pitchFamily="18" charset="-128"/>
            </a:endParaRPr>
          </a:p>
        </p:txBody>
      </p:sp>
      <p:pic>
        <p:nvPicPr>
          <p:cNvPr id="6146" name="Picture 2" descr="C:\Documents and Settings\bryansouza\Local Settings\Temporary Internet Files\Content.IE5\VSOCWB61\MC9002643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8800" y="2661196"/>
            <a:ext cx="1981200" cy="1723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99832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6146"/>
                                        </p:tgtEl>
                                        <p:attrNameLst>
                                          <p:attrName>style.visibility</p:attrName>
                                        </p:attrNameLst>
                                      </p:cBhvr>
                                      <p:to>
                                        <p:strVal val="visible"/>
                                      </p:to>
                                    </p:set>
                                    <p:animEffect transition="in" filter="wipe(down)">
                                      <p:cBhvr>
                                        <p:cTn id="16" dur="580">
                                          <p:stCondLst>
                                            <p:cond delay="0"/>
                                          </p:stCondLst>
                                        </p:cTn>
                                        <p:tgtEl>
                                          <p:spTgt spid="6146"/>
                                        </p:tgtEl>
                                      </p:cBhvr>
                                    </p:animEffect>
                                    <p:anim calcmode="lin" valueType="num">
                                      <p:cBhvr>
                                        <p:cTn id="17" dur="1822" tmFilter="0,0; 0.14,0.36; 0.43,0.73; 0.71,0.91; 1.0,1.0">
                                          <p:stCondLst>
                                            <p:cond delay="0"/>
                                          </p:stCondLst>
                                        </p:cTn>
                                        <p:tgtEl>
                                          <p:spTgt spid="6146"/>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6146"/>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6146"/>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6146"/>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6146"/>
                                        </p:tgtEl>
                                        <p:attrNameLst>
                                          <p:attrName>ppt_y</p:attrName>
                                        </p:attrNameLst>
                                      </p:cBhvr>
                                      <p:tavLst>
                                        <p:tav tm="0" fmla="#ppt_y-sin(pi*$)/81">
                                          <p:val>
                                            <p:fltVal val="0"/>
                                          </p:val>
                                        </p:tav>
                                        <p:tav tm="100000">
                                          <p:val>
                                            <p:fltVal val="1"/>
                                          </p:val>
                                        </p:tav>
                                      </p:tavLst>
                                    </p:anim>
                                    <p:animScale>
                                      <p:cBhvr>
                                        <p:cTn id="22" dur="26">
                                          <p:stCondLst>
                                            <p:cond delay="650"/>
                                          </p:stCondLst>
                                        </p:cTn>
                                        <p:tgtEl>
                                          <p:spTgt spid="6146"/>
                                        </p:tgtEl>
                                      </p:cBhvr>
                                      <p:to x="100000" y="60000"/>
                                    </p:animScale>
                                    <p:animScale>
                                      <p:cBhvr>
                                        <p:cTn id="23" dur="166" decel="50000">
                                          <p:stCondLst>
                                            <p:cond delay="676"/>
                                          </p:stCondLst>
                                        </p:cTn>
                                        <p:tgtEl>
                                          <p:spTgt spid="6146"/>
                                        </p:tgtEl>
                                      </p:cBhvr>
                                      <p:to x="100000" y="100000"/>
                                    </p:animScale>
                                    <p:animScale>
                                      <p:cBhvr>
                                        <p:cTn id="24" dur="26">
                                          <p:stCondLst>
                                            <p:cond delay="1312"/>
                                          </p:stCondLst>
                                        </p:cTn>
                                        <p:tgtEl>
                                          <p:spTgt spid="6146"/>
                                        </p:tgtEl>
                                      </p:cBhvr>
                                      <p:to x="100000" y="80000"/>
                                    </p:animScale>
                                    <p:animScale>
                                      <p:cBhvr>
                                        <p:cTn id="25" dur="166" decel="50000">
                                          <p:stCondLst>
                                            <p:cond delay="1338"/>
                                          </p:stCondLst>
                                        </p:cTn>
                                        <p:tgtEl>
                                          <p:spTgt spid="6146"/>
                                        </p:tgtEl>
                                      </p:cBhvr>
                                      <p:to x="100000" y="100000"/>
                                    </p:animScale>
                                    <p:animScale>
                                      <p:cBhvr>
                                        <p:cTn id="26" dur="26">
                                          <p:stCondLst>
                                            <p:cond delay="1642"/>
                                          </p:stCondLst>
                                        </p:cTn>
                                        <p:tgtEl>
                                          <p:spTgt spid="6146"/>
                                        </p:tgtEl>
                                      </p:cBhvr>
                                      <p:to x="100000" y="90000"/>
                                    </p:animScale>
                                    <p:animScale>
                                      <p:cBhvr>
                                        <p:cTn id="27" dur="166" decel="50000">
                                          <p:stCondLst>
                                            <p:cond delay="1668"/>
                                          </p:stCondLst>
                                        </p:cTn>
                                        <p:tgtEl>
                                          <p:spTgt spid="6146"/>
                                        </p:tgtEl>
                                      </p:cBhvr>
                                      <p:to x="100000" y="100000"/>
                                    </p:animScale>
                                    <p:animScale>
                                      <p:cBhvr>
                                        <p:cTn id="28" dur="26">
                                          <p:stCondLst>
                                            <p:cond delay="1808"/>
                                          </p:stCondLst>
                                        </p:cTn>
                                        <p:tgtEl>
                                          <p:spTgt spid="6146"/>
                                        </p:tgtEl>
                                      </p:cBhvr>
                                      <p:to x="100000" y="95000"/>
                                    </p:animScale>
                                    <p:animScale>
                                      <p:cBhvr>
                                        <p:cTn id="29" dur="166" decel="50000">
                                          <p:stCondLst>
                                            <p:cond delay="1834"/>
                                          </p:stCondLst>
                                        </p:cTn>
                                        <p:tgtEl>
                                          <p:spTgt spid="6146"/>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fade">
                                      <p:cBhvr>
                                        <p:cTn id="34" dur="5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500"/>
                                        <p:tgtEl>
                                          <p:spTgt spid="3">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fade">
                                      <p:cBhvr>
                                        <p:cTn id="44" dur="5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500"/>
                                        <p:tgtEl>
                                          <p:spTgt spid="3">
                                            <p:txEl>
                                              <p:pRg st="8" end="8"/>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
                                            <p:txEl>
                                              <p:pRg st="10" end="10"/>
                                            </p:txEl>
                                          </p:spTgt>
                                        </p:tgtEl>
                                        <p:attrNameLst>
                                          <p:attrName>style.visibility</p:attrName>
                                        </p:attrNameLst>
                                      </p:cBhvr>
                                      <p:to>
                                        <p:strVal val="visible"/>
                                      </p:to>
                                    </p:set>
                                    <p:animEffect transition="in" filter="fade">
                                      <p:cBhvr>
                                        <p:cTn id="54"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914400"/>
            <a:ext cx="9144000" cy="830997"/>
          </a:xfrm>
          <a:prstGeom prst="rect">
            <a:avLst/>
          </a:prstGeom>
          <a:noFill/>
        </p:spPr>
        <p:txBody>
          <a:bodyPr wrap="square" rtlCol="0">
            <a:spAutoFit/>
          </a:bodyPr>
          <a:lstStyle/>
          <a:p>
            <a:pPr algn="ctr"/>
            <a:r>
              <a:rPr lang="en-US" sz="4800" dirty="0" smtClean="0">
                <a:solidFill>
                  <a:schemeClr val="accent6">
                    <a:lumMod val="50000"/>
                  </a:schemeClr>
                </a:solidFill>
                <a:latin typeface="Adobe Kaiti Std R" pitchFamily="18" charset="-128"/>
                <a:ea typeface="Adobe Kaiti Std R" pitchFamily="18" charset="-128"/>
              </a:rPr>
              <a:t>Why Exercise is Wise</a:t>
            </a:r>
            <a:endParaRPr lang="en-US" sz="4800" dirty="0">
              <a:solidFill>
                <a:schemeClr val="accent6">
                  <a:lumMod val="50000"/>
                </a:schemeClr>
              </a:solidFill>
              <a:latin typeface="Adobe Kaiti Std R" pitchFamily="18" charset="-128"/>
              <a:ea typeface="Adobe Kaiti Std R" pitchFamily="18" charset="-128"/>
            </a:endParaRPr>
          </a:p>
        </p:txBody>
      </p:sp>
      <p:sp>
        <p:nvSpPr>
          <p:cNvPr id="3" name="TextBox 2"/>
          <p:cNvSpPr txBox="1"/>
          <p:nvPr/>
        </p:nvSpPr>
        <p:spPr>
          <a:xfrm>
            <a:off x="457200" y="1724061"/>
            <a:ext cx="8229600" cy="4801314"/>
          </a:xfrm>
          <a:prstGeom prst="rect">
            <a:avLst/>
          </a:prstGeom>
          <a:noFill/>
        </p:spPr>
        <p:txBody>
          <a:bodyPr wrap="square" rtlCol="0">
            <a:spAutoFit/>
          </a:bodyPr>
          <a:lstStyle/>
          <a:p>
            <a:pPr algn="just"/>
            <a:r>
              <a:rPr lang="en-US" dirty="0" smtClean="0">
                <a:solidFill>
                  <a:schemeClr val="accent6">
                    <a:lumMod val="75000"/>
                  </a:schemeClr>
                </a:solidFill>
                <a:latin typeface="Adobe Kaiti Std R" pitchFamily="18" charset="-128"/>
                <a:ea typeface="Adobe Kaiti Std R" pitchFamily="18" charset="-128"/>
              </a:rPr>
              <a:t>Experts agree that teens should get 60 minutes or more of moderate to vigorous exercise each day. Below are some of the rewards and benefits of exercise.</a:t>
            </a:r>
          </a:p>
          <a:p>
            <a:pPr algn="just"/>
            <a:endParaRPr lang="en-US" dirty="0">
              <a:solidFill>
                <a:schemeClr val="accent6">
                  <a:lumMod val="75000"/>
                </a:schemeClr>
              </a:solidFill>
              <a:latin typeface="Adobe Kaiti Std R" pitchFamily="18" charset="-128"/>
              <a:ea typeface="Adobe Kaiti Std R" pitchFamily="18" charset="-128"/>
            </a:endParaRPr>
          </a:p>
          <a:p>
            <a:pPr algn="just"/>
            <a:r>
              <a:rPr lang="en-US" dirty="0" smtClean="0">
                <a:solidFill>
                  <a:schemeClr val="accent6">
                    <a:lumMod val="75000"/>
                  </a:schemeClr>
                </a:solidFill>
                <a:latin typeface="Adobe Kaiti Std R" pitchFamily="18" charset="-128"/>
                <a:ea typeface="Adobe Kaiti Std R" pitchFamily="18" charset="-128"/>
              </a:rPr>
              <a:t>Exercise can give a person a real sense of accomplishment and boost self-esteem.</a:t>
            </a:r>
          </a:p>
          <a:p>
            <a:pPr algn="just"/>
            <a:endParaRPr lang="en-US" dirty="0">
              <a:solidFill>
                <a:schemeClr val="accent6">
                  <a:lumMod val="75000"/>
                </a:schemeClr>
              </a:solidFill>
              <a:latin typeface="Adobe Kaiti Std R" pitchFamily="18" charset="-128"/>
              <a:ea typeface="Adobe Kaiti Std R" pitchFamily="18" charset="-128"/>
            </a:endParaRPr>
          </a:p>
          <a:p>
            <a:pPr algn="just"/>
            <a:r>
              <a:rPr lang="en-US" dirty="0" smtClean="0">
                <a:solidFill>
                  <a:schemeClr val="accent6">
                    <a:lumMod val="75000"/>
                  </a:schemeClr>
                </a:solidFill>
                <a:latin typeface="Adobe Kaiti Std R" pitchFamily="18" charset="-128"/>
                <a:ea typeface="Adobe Kaiti Std R" pitchFamily="18" charset="-128"/>
              </a:rPr>
              <a:t>Exercise can help you look better. People who exercise burn more calories and look more toned than those who don’t. Exercise also keeps your body at a healthy weight.</a:t>
            </a:r>
          </a:p>
          <a:p>
            <a:pPr algn="just"/>
            <a:endParaRPr lang="en-US" dirty="0">
              <a:solidFill>
                <a:schemeClr val="accent6">
                  <a:lumMod val="75000"/>
                </a:schemeClr>
              </a:solidFill>
              <a:latin typeface="Adobe Kaiti Std R" pitchFamily="18" charset="-128"/>
              <a:ea typeface="Adobe Kaiti Std R" pitchFamily="18" charset="-128"/>
            </a:endParaRPr>
          </a:p>
          <a:p>
            <a:pPr algn="just"/>
            <a:r>
              <a:rPr lang="en-US" dirty="0" smtClean="0">
                <a:solidFill>
                  <a:schemeClr val="accent6">
                    <a:lumMod val="75000"/>
                  </a:schemeClr>
                </a:solidFill>
                <a:latin typeface="Adobe Kaiti Std R" pitchFamily="18" charset="-128"/>
                <a:ea typeface="Adobe Kaiti Std R" pitchFamily="18" charset="-128"/>
              </a:rPr>
              <a:t>Exercise helps people lose weight and lower the risk of certain diseases like high blood pressure and type 2 diseases.</a:t>
            </a:r>
          </a:p>
          <a:p>
            <a:pPr algn="just"/>
            <a:endParaRPr lang="en-US" dirty="0">
              <a:solidFill>
                <a:schemeClr val="accent6">
                  <a:lumMod val="75000"/>
                </a:schemeClr>
              </a:solidFill>
              <a:latin typeface="Adobe Kaiti Std R" pitchFamily="18" charset="-128"/>
              <a:ea typeface="Adobe Kaiti Std R" pitchFamily="18" charset="-128"/>
            </a:endParaRPr>
          </a:p>
          <a:p>
            <a:pPr algn="just"/>
            <a:r>
              <a:rPr lang="en-US" dirty="0" smtClean="0">
                <a:solidFill>
                  <a:schemeClr val="accent6">
                    <a:lumMod val="75000"/>
                  </a:schemeClr>
                </a:solidFill>
                <a:latin typeface="Adobe Kaiti Std R" pitchFamily="18" charset="-128"/>
                <a:ea typeface="Adobe Kaiti Std R" pitchFamily="18" charset="-128"/>
              </a:rPr>
              <a:t>Exercise can help a person age well. Studies have found that weight-bearing exercises, like running, jumping, or brisk walking can help keep your bones strong as you get older.</a:t>
            </a:r>
            <a:endParaRPr lang="en-US" dirty="0">
              <a:solidFill>
                <a:schemeClr val="accent6">
                  <a:lumMod val="75000"/>
                </a:schemeClr>
              </a:solidFill>
              <a:latin typeface="Adobe Kaiti Std R" pitchFamily="18" charset="-128"/>
              <a:ea typeface="Adobe Kaiti Std R" pitchFamily="18" charset="-128"/>
            </a:endParaRPr>
          </a:p>
        </p:txBody>
      </p:sp>
      <p:pic>
        <p:nvPicPr>
          <p:cNvPr id="7170" name="Picture 2" descr="C:\Documents and Settings\bryansouza\Local Settings\Temporary Internet Files\Content.IE5\JCNA6DD1\MC9000225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388829"/>
            <a:ext cx="1135460" cy="142555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C:\Documents and Settings\bryansouza\Local Settings\Temporary Internet Files\Content.IE5\P3517F1S\MC90019991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90322">
            <a:off x="7475828" y="856805"/>
            <a:ext cx="1187466" cy="946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72947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17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17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 calcmode="lin" valueType="num">
                                      <p:cBhvr>
                                        <p:cTn id="20"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p:cTn id="36"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7"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8"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9" dur="1000"/>
                                        <p:tgtEl>
                                          <p:spTgt spid="3">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p:cTn id="44"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5"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6"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7" dur="1000"/>
                                        <p:tgtEl>
                                          <p:spTgt spid="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 calcmode="lin" valueType="num">
                                      <p:cBhvr>
                                        <p:cTn id="52"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3"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54"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5"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057400"/>
            <a:ext cx="8229600" cy="3785652"/>
          </a:xfrm>
          <a:prstGeom prst="rect">
            <a:avLst/>
          </a:prstGeom>
          <a:noFill/>
        </p:spPr>
        <p:txBody>
          <a:bodyPr wrap="square" rtlCol="0">
            <a:spAutoFit/>
          </a:bodyPr>
          <a:lstStyle/>
          <a:p>
            <a:pPr algn="just"/>
            <a:r>
              <a:rPr lang="en-US" sz="1600" dirty="0" smtClean="0">
                <a:solidFill>
                  <a:schemeClr val="accent6">
                    <a:lumMod val="75000"/>
                  </a:schemeClr>
                </a:solidFill>
                <a:latin typeface="Adobe Kaiti Std R" pitchFamily="18" charset="-128"/>
                <a:ea typeface="Adobe Kaiti Std R" pitchFamily="18" charset="-128"/>
              </a:rPr>
              <a:t>One of the biggest reasons people stop their workout program is because of lack of interest. If the activity is not fun, you will eventually become bored and quit altogether. There are three components to a well-balanced exercise routine. </a:t>
            </a:r>
          </a:p>
          <a:p>
            <a:pPr algn="just"/>
            <a:endParaRPr lang="en-US" sz="1600" dirty="0">
              <a:solidFill>
                <a:schemeClr val="accent6">
                  <a:lumMod val="75000"/>
                </a:schemeClr>
              </a:solidFill>
              <a:latin typeface="Adobe Kaiti Std R" pitchFamily="18" charset="-128"/>
              <a:ea typeface="Adobe Kaiti Std R" pitchFamily="18" charset="-128"/>
            </a:endParaRPr>
          </a:p>
          <a:p>
            <a:pPr algn="just"/>
            <a:r>
              <a:rPr lang="en-US" sz="1600" dirty="0" smtClean="0">
                <a:solidFill>
                  <a:schemeClr val="accent6">
                    <a:lumMod val="75000"/>
                  </a:schemeClr>
                </a:solidFill>
                <a:latin typeface="Adobe Kaiti Std R" pitchFamily="18" charset="-128"/>
                <a:ea typeface="Adobe Kaiti Std R" pitchFamily="18" charset="-128"/>
              </a:rPr>
              <a:t>Combine any of the following and you are guaranteed to feel fit and energized: Aerobic exercise: includes biking, running, swimming, dancing, in-line skating, tennis, cross-country skiing, hiking, and brisk walking.</a:t>
            </a:r>
          </a:p>
          <a:p>
            <a:pPr algn="just"/>
            <a:endParaRPr lang="en-US" sz="1600" dirty="0">
              <a:solidFill>
                <a:schemeClr val="accent6">
                  <a:lumMod val="75000"/>
                </a:schemeClr>
              </a:solidFill>
              <a:latin typeface="Adobe Kaiti Std R" pitchFamily="18" charset="-128"/>
              <a:ea typeface="Adobe Kaiti Std R" pitchFamily="18" charset="-128"/>
            </a:endParaRPr>
          </a:p>
          <a:p>
            <a:pPr algn="just"/>
            <a:r>
              <a:rPr lang="en-US" sz="1600" dirty="0" smtClean="0">
                <a:solidFill>
                  <a:schemeClr val="accent6">
                    <a:lumMod val="75000"/>
                  </a:schemeClr>
                </a:solidFill>
                <a:latin typeface="Adobe Kaiti Std R" pitchFamily="18" charset="-128"/>
                <a:ea typeface="Adobe Kaiti Std R" pitchFamily="18" charset="-128"/>
              </a:rPr>
              <a:t>Strength training: upper body strength training may include pull-ups, push-ups rowing, or cross country skiing. For strong legs, try running, biking, rowing, skating, squats, and leg raises. Yoga, Pilates, and crunches work best for strengthening your abdominal area.</a:t>
            </a:r>
          </a:p>
          <a:p>
            <a:pPr algn="just"/>
            <a:endParaRPr lang="en-US" sz="1600" dirty="0">
              <a:solidFill>
                <a:schemeClr val="accent6">
                  <a:lumMod val="75000"/>
                </a:schemeClr>
              </a:solidFill>
              <a:latin typeface="Adobe Kaiti Std R" pitchFamily="18" charset="-128"/>
              <a:ea typeface="Adobe Kaiti Std R" pitchFamily="18" charset="-128"/>
            </a:endParaRPr>
          </a:p>
          <a:p>
            <a:pPr algn="just"/>
            <a:r>
              <a:rPr lang="en-US" sz="1600" dirty="0" smtClean="0">
                <a:solidFill>
                  <a:schemeClr val="accent6">
                    <a:lumMod val="75000"/>
                  </a:schemeClr>
                </a:solidFill>
                <a:latin typeface="Adobe Kaiti Std R" pitchFamily="18" charset="-128"/>
                <a:ea typeface="Adobe Kaiti Std R" pitchFamily="18" charset="-128"/>
              </a:rPr>
              <a:t>Flexibility training: good choices to help you stay flexible are gymnastics, martial arts, Pilates, and yoga. Stretching before and after your workout will also help you develop flexibility. </a:t>
            </a:r>
          </a:p>
        </p:txBody>
      </p:sp>
      <p:sp>
        <p:nvSpPr>
          <p:cNvPr id="3" name="TextBox 2"/>
          <p:cNvSpPr txBox="1"/>
          <p:nvPr/>
        </p:nvSpPr>
        <p:spPr>
          <a:xfrm>
            <a:off x="457200" y="609600"/>
            <a:ext cx="8458200" cy="1569660"/>
          </a:xfrm>
          <a:prstGeom prst="rect">
            <a:avLst/>
          </a:prstGeom>
          <a:noFill/>
        </p:spPr>
        <p:txBody>
          <a:bodyPr wrap="square" rtlCol="0">
            <a:spAutoFit/>
          </a:bodyPr>
          <a:lstStyle/>
          <a:p>
            <a:pPr algn="ctr"/>
            <a:r>
              <a:rPr lang="en-US" sz="4800" b="1" dirty="0" smtClean="0">
                <a:solidFill>
                  <a:schemeClr val="accent6">
                    <a:lumMod val="50000"/>
                  </a:schemeClr>
                </a:solidFill>
                <a:latin typeface="Adobe Kaiti Std R" pitchFamily="18" charset="-128"/>
                <a:ea typeface="Adobe Kaiti Std R" pitchFamily="18" charset="-128"/>
              </a:rPr>
              <a:t>What Type of Exercise is Right </a:t>
            </a:r>
            <a:r>
              <a:rPr lang="en-US" sz="4800" b="1" dirty="0">
                <a:solidFill>
                  <a:schemeClr val="accent6">
                    <a:lumMod val="50000"/>
                  </a:schemeClr>
                </a:solidFill>
                <a:latin typeface="Adobe Kaiti Std R" pitchFamily="18" charset="-128"/>
                <a:ea typeface="Adobe Kaiti Std R" pitchFamily="18" charset="-128"/>
              </a:rPr>
              <a:t>f</a:t>
            </a:r>
            <a:r>
              <a:rPr lang="en-US" sz="4800" b="1" dirty="0" smtClean="0">
                <a:solidFill>
                  <a:schemeClr val="accent6">
                    <a:lumMod val="50000"/>
                  </a:schemeClr>
                </a:solidFill>
                <a:latin typeface="Adobe Kaiti Std R" pitchFamily="18" charset="-128"/>
                <a:ea typeface="Adobe Kaiti Std R" pitchFamily="18" charset="-128"/>
              </a:rPr>
              <a:t>or You</a:t>
            </a:r>
            <a:endParaRPr lang="en-US" sz="4800" b="1" dirty="0">
              <a:solidFill>
                <a:schemeClr val="accent6">
                  <a:lumMod val="50000"/>
                </a:schemeClr>
              </a:solidFill>
              <a:latin typeface="Adobe Kaiti Std R" pitchFamily="18" charset="-128"/>
              <a:ea typeface="Adobe Kaiti Std R" pitchFamily="18" charset="-128"/>
            </a:endParaRPr>
          </a:p>
        </p:txBody>
      </p:sp>
    </p:spTree>
    <p:extLst>
      <p:ext uri="{BB962C8B-B14F-4D97-AF65-F5344CB8AC3E}">
        <p14:creationId xmlns:p14="http://schemas.microsoft.com/office/powerpoint/2010/main" val="14649373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animEffect transition="in" filter="fade">
                                      <p:cBhvr>
                                        <p:cTn id="26" dur="1000"/>
                                        <p:tgtEl>
                                          <p:spTgt spid="2">
                                            <p:txEl>
                                              <p:pRg st="4" end="4"/>
                                            </p:txEl>
                                          </p:spTgt>
                                        </p:tgtEl>
                                      </p:cBhvr>
                                    </p:animEffect>
                                    <p:anim calcmode="lin" valueType="num">
                                      <p:cBhvr>
                                        <p:cTn id="27"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fade">
                                      <p:cBhvr>
                                        <p:cTn id="33" dur="1000"/>
                                        <p:tgtEl>
                                          <p:spTgt spid="2">
                                            <p:txEl>
                                              <p:pRg st="6" end="6"/>
                                            </p:txEl>
                                          </p:spTgt>
                                        </p:tgtEl>
                                      </p:cBhvr>
                                    </p:animEffect>
                                    <p:anim calcmode="lin" valueType="num">
                                      <p:cBhvr>
                                        <p:cTn id="34"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6176" y="609600"/>
            <a:ext cx="7851648" cy="1569660"/>
          </a:xfrm>
          <a:prstGeom prst="rect">
            <a:avLst/>
          </a:prstGeom>
          <a:noFill/>
        </p:spPr>
        <p:txBody>
          <a:bodyPr wrap="square" rtlCol="0">
            <a:spAutoFit/>
          </a:bodyPr>
          <a:lstStyle/>
          <a:p>
            <a:pPr algn="ctr"/>
            <a:r>
              <a:rPr lang="en-US" sz="4800" b="1" dirty="0" smtClean="0">
                <a:solidFill>
                  <a:schemeClr val="accent6">
                    <a:lumMod val="50000"/>
                  </a:schemeClr>
                </a:solidFill>
                <a:latin typeface="Adobe Kaiti Std R" pitchFamily="18" charset="-128"/>
                <a:ea typeface="Adobe Kaiti Std R" pitchFamily="18" charset="-128"/>
              </a:rPr>
              <a:t>How Much Sleep do you need?</a:t>
            </a:r>
            <a:endParaRPr lang="en-US" sz="4800" b="1" dirty="0">
              <a:solidFill>
                <a:schemeClr val="accent6">
                  <a:lumMod val="50000"/>
                </a:schemeClr>
              </a:solidFill>
              <a:latin typeface="Adobe Kaiti Std R" pitchFamily="18" charset="-128"/>
              <a:ea typeface="Adobe Kaiti Std R" pitchFamily="18" charset="-128"/>
            </a:endParaRPr>
          </a:p>
        </p:txBody>
      </p:sp>
      <p:sp>
        <p:nvSpPr>
          <p:cNvPr id="3" name="TextBox 2"/>
          <p:cNvSpPr txBox="1"/>
          <p:nvPr/>
        </p:nvSpPr>
        <p:spPr>
          <a:xfrm>
            <a:off x="457200" y="1981200"/>
            <a:ext cx="8229600" cy="3416320"/>
          </a:xfrm>
          <a:prstGeom prst="rect">
            <a:avLst/>
          </a:prstGeom>
          <a:noFill/>
        </p:spPr>
        <p:txBody>
          <a:bodyPr wrap="square" rtlCol="0">
            <a:spAutoFit/>
          </a:bodyPr>
          <a:lstStyle/>
          <a:p>
            <a:pPr algn="just"/>
            <a:r>
              <a:rPr lang="en-US" dirty="0" smtClean="0">
                <a:solidFill>
                  <a:schemeClr val="accent6">
                    <a:lumMod val="75000"/>
                  </a:schemeClr>
                </a:solidFill>
                <a:latin typeface="Adobe Kaiti Std R" pitchFamily="18" charset="-128"/>
                <a:ea typeface="Adobe Kaiti Std R" pitchFamily="18" charset="-128"/>
              </a:rPr>
              <a:t>It is recommended that teens sleep 8.5 to 9 hours each night. However, if you have difficulty waking in the morning, </a:t>
            </a:r>
            <a:r>
              <a:rPr lang="en-US" dirty="0">
                <a:solidFill>
                  <a:schemeClr val="accent6">
                    <a:lumMod val="75000"/>
                  </a:schemeClr>
                </a:solidFill>
                <a:latin typeface="Adobe Kaiti Std R" pitchFamily="18" charset="-128"/>
                <a:ea typeface="Adobe Kaiti Std R" pitchFamily="18" charset="-128"/>
              </a:rPr>
              <a:t>a</a:t>
            </a:r>
            <a:r>
              <a:rPr lang="en-US" dirty="0" smtClean="0">
                <a:solidFill>
                  <a:schemeClr val="accent6">
                    <a:lumMod val="75000"/>
                  </a:schemeClr>
                </a:solidFill>
                <a:latin typeface="Adobe Kaiti Std R" pitchFamily="18" charset="-128"/>
                <a:ea typeface="Adobe Kaiti Std R" pitchFamily="18" charset="-128"/>
              </a:rPr>
              <a:t>re falling asleep during classes, or have inability to concentrate, than you are probably not getting enough sleep. Here are some tips that may help you sleep better:</a:t>
            </a:r>
          </a:p>
          <a:p>
            <a:endParaRPr lang="en-US" dirty="0">
              <a:solidFill>
                <a:schemeClr val="accent6">
                  <a:lumMod val="75000"/>
                </a:schemeClr>
              </a:solidFill>
              <a:latin typeface="Adobe Kaiti Std R" pitchFamily="18" charset="-128"/>
              <a:ea typeface="Adobe Kaiti Std R" pitchFamily="18" charset="-128"/>
            </a:endParaRPr>
          </a:p>
          <a:p>
            <a:pPr marL="285750" indent="-285750">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Set a regular bedtime.</a:t>
            </a:r>
          </a:p>
          <a:p>
            <a:pPr marL="285750" indent="-285750">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Exercise regularly.</a:t>
            </a:r>
          </a:p>
          <a:p>
            <a:pPr marL="285750" indent="-285750">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Avoid caffeine after 4 pm.</a:t>
            </a:r>
          </a:p>
          <a:p>
            <a:pPr marL="285750" indent="-285750">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Relax your mind.</a:t>
            </a:r>
          </a:p>
          <a:p>
            <a:pPr marL="285750" indent="-285750">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Limit daytime naps.</a:t>
            </a:r>
          </a:p>
          <a:p>
            <a:pPr marL="285750" indent="-285750">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Create the right sleeping environment.</a:t>
            </a:r>
          </a:p>
          <a:p>
            <a:pPr marL="285750" indent="-285750">
              <a:buClr>
                <a:schemeClr val="accent2"/>
              </a:buClr>
              <a:buFont typeface="Arial" pitchFamily="34" charset="0"/>
              <a:buChar char="•"/>
            </a:pPr>
            <a:r>
              <a:rPr lang="en-US" dirty="0" smtClean="0">
                <a:solidFill>
                  <a:schemeClr val="accent6">
                    <a:lumMod val="75000"/>
                  </a:schemeClr>
                </a:solidFill>
                <a:latin typeface="Adobe Kaiti Std R" pitchFamily="18" charset="-128"/>
                <a:ea typeface="Adobe Kaiti Std R" pitchFamily="18" charset="-128"/>
              </a:rPr>
              <a:t>Wake up with a bright light.</a:t>
            </a:r>
            <a:endParaRPr lang="en-US" dirty="0">
              <a:solidFill>
                <a:schemeClr val="accent6">
                  <a:lumMod val="75000"/>
                </a:schemeClr>
              </a:solidFill>
              <a:latin typeface="Adobe Kaiti Std R" pitchFamily="18" charset="-128"/>
              <a:ea typeface="Adobe Kaiti Std R" pitchFamily="18" charset="-128"/>
            </a:endParaRPr>
          </a:p>
        </p:txBody>
      </p:sp>
      <p:pic>
        <p:nvPicPr>
          <p:cNvPr id="8194" name="Picture 2" descr="C:\Documents and Settings\bryansouza\Local Settings\Temporary Internet Files\Content.IE5\VSOCWB61\MC90033812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326534">
            <a:off x="4399546" y="3807197"/>
            <a:ext cx="3485431" cy="1335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57212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xEl>
                                              <p:pRg st="0" end="0"/>
                                            </p:txEl>
                                          </p:spTgt>
                                        </p:tgtEl>
                                      </p:cBhvr>
                                    </p:animEffect>
                                    <p:animScale>
                                      <p:cBhvr>
                                        <p:cTn id="7" dur="250" autoRev="1" fill="hold"/>
                                        <p:tgtEl>
                                          <p:spTgt spid="2">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124</TotalTime>
  <Words>551</Words>
  <Application>Microsoft Office PowerPoint</Application>
  <PresentationFormat>On-screen Show (4:3)</PresentationFormat>
  <Paragraphs>73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Austin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11</cp:revision>
  <dcterms:created xsi:type="dcterms:W3CDTF">2011-05-13T13:23:31Z</dcterms:created>
  <dcterms:modified xsi:type="dcterms:W3CDTF">2011-06-15T13:53:48Z</dcterms:modified>
</cp:coreProperties>
</file>